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D5E"/>
    <a:srgbClr val="313231"/>
    <a:srgbClr val="FCDB77"/>
    <a:srgbClr val="114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48" d="100"/>
          <a:sy n="48" d="100"/>
        </p:scale>
        <p:origin x="-533" y="-72"/>
      </p:cViewPr>
      <p:guideLst>
        <p:guide orient="horz" pos="4317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AA359-C9E6-BD45-B706-2F458D907EC2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977EB-A7DE-E54C-AA9B-2C1B97C4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77EB-A7DE-E54C-AA9B-2C1B97C483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5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OM_YouthHealth_ppt_v2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5484" y="3048000"/>
            <a:ext cx="5262716" cy="141748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dirty="0" smtClean="0"/>
              <a:t>INVESTING IN THE </a:t>
            </a:r>
            <a:br>
              <a:rPr lang="en-US" dirty="0" smtClean="0"/>
            </a:br>
            <a:r>
              <a:rPr lang="en-US" dirty="0" smtClean="0"/>
              <a:t>HEALTH AND WELL-BEING </a:t>
            </a:r>
            <a:br>
              <a:rPr lang="en-US" dirty="0" smtClean="0"/>
            </a:br>
            <a:r>
              <a:rPr lang="en-US" dirty="0" smtClean="0"/>
              <a:t>OF YOUNG ADULTS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729" y="48366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03A-BFB8-5E4E-A7F0-56F03260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03A-BFB8-5E4E-A7F0-56F0326034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u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0"/>
            <a:ext cx="1353312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03A-BFB8-5E4E-A7F0-56F0326034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OM_YouthHealth_ppt_v2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4" y="0"/>
            <a:ext cx="1347216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03A-BFB8-5E4E-A7F0-56F03260344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OM_YouthHealth_ppt_v2_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4" y="0"/>
            <a:ext cx="1347216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5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03A-BFB8-5E4E-A7F0-56F0326034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OM_YouthHealth_ppt_v2_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4" y="0"/>
            <a:ext cx="1347216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3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03A-BFB8-5E4E-A7F0-56F0326034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OM_YouthHealth_ppt_v2_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4" y="0"/>
            <a:ext cx="1347216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03A-BFB8-5E4E-A7F0-56F0326034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OM_YouthHealth_ppt_v2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4" y="0"/>
            <a:ext cx="1347216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8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03A-BFB8-5E4E-A7F0-56F0326034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OM_YouthHealth_ppt_v2_1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4" y="0"/>
            <a:ext cx="1347216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OM_YouthHealth_ppt_v2_2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03A-BFB8-5E4E-A7F0-56F03260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_IOM_YouthHealth_ppt_BACK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195574" cy="14378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89355"/>
            <a:ext cx="7195574" cy="40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BF5D-1BF4-5E4E-AE5E-BEF29DF8E034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415548"/>
            <a:ext cx="2492477" cy="3059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B31D903A-BFB8-5E4E-A7F0-56F032603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0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55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31323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31323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31323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1323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1323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.edu/youngadult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stroud@nas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INVESTING IN THE HEALTH AND WELL-BEING OF      YOUNG ADULTS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482" y="4836652"/>
            <a:ext cx="5768259" cy="1752600"/>
          </a:xfrm>
        </p:spPr>
        <p:txBody>
          <a:bodyPr>
            <a:normAutofit/>
          </a:bodyPr>
          <a:lstStyle/>
          <a:p>
            <a:pPr algn="l">
              <a:spcBef>
                <a:spcPts val="984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1A7D5E"/>
                </a:solidFill>
              </a:rPr>
              <a:t>Key Findings and </a:t>
            </a:r>
          </a:p>
          <a:p>
            <a:pPr algn="l">
              <a:spcBef>
                <a:spcPts val="984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1A7D5E"/>
                </a:solidFill>
              </a:rPr>
              <a:t>Cross-Cutting Conclusions and Recommendations</a:t>
            </a:r>
            <a:endParaRPr lang="en-US" sz="1800" dirty="0">
              <a:solidFill>
                <a:srgbClr val="1A7D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M_YouthHealth_ppt_v2_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IOM_YouthHealth_ppt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 and </a:t>
            </a:r>
            <a:r>
              <a:rPr lang="en-US" dirty="0" smtClean="0"/>
              <a:t>Recommendations*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9355"/>
            <a:ext cx="7504386" cy="40368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Cross-Cutting Conclusions and Recommendation </a:t>
            </a:r>
            <a:r>
              <a:rPr lang="en-US" sz="1600" dirty="0"/>
              <a:t>(chapter 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Relationships </a:t>
            </a:r>
            <a:r>
              <a:rPr lang="en-US" sz="1600" dirty="0"/>
              <a:t>(chapter 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Education and employment </a:t>
            </a:r>
            <a:r>
              <a:rPr lang="en-US" sz="1600" dirty="0"/>
              <a:t>(chapter 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Civic engagement and national service </a:t>
            </a:r>
            <a:r>
              <a:rPr lang="en-US" sz="1600" dirty="0"/>
              <a:t>(chapter 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 health </a:t>
            </a:r>
            <a:r>
              <a:rPr lang="en-US" sz="1600" dirty="0"/>
              <a:t>(chapter 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Health care system </a:t>
            </a:r>
            <a:r>
              <a:rPr lang="en-US" sz="1600" dirty="0"/>
              <a:t>(chapter 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Government investments in marginalized young adults </a:t>
            </a:r>
            <a:r>
              <a:rPr lang="en-US" sz="1600" dirty="0"/>
              <a:t>(chapter 8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smtClean="0"/>
              <a:t>Download </a:t>
            </a:r>
            <a:r>
              <a:rPr lang="en-US" sz="1600" dirty="0" smtClean="0"/>
              <a:t>the report from </a:t>
            </a:r>
            <a:r>
              <a:rPr lang="en-US" sz="1600" dirty="0" smtClean="0">
                <a:solidFill>
                  <a:srgbClr val="1A7D5E"/>
                </a:solidFill>
              </a:rPr>
              <a:t>www.iom.edu/youngadults</a:t>
            </a:r>
            <a:r>
              <a:rPr lang="en-US" sz="1600" dirty="0" smtClean="0"/>
              <a:t> to see the </a:t>
            </a:r>
            <a:r>
              <a:rPr lang="en-US" sz="1600" smtClean="0"/>
              <a:t>conclusions </a:t>
            </a:r>
          </a:p>
          <a:p>
            <a:pPr marL="0" indent="0">
              <a:buNone/>
            </a:pPr>
            <a:r>
              <a:rPr lang="en-US" sz="1600" dirty="0" smtClean="0"/>
              <a:t>and recommendations from chapters 3-8.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304"/>
              </a:spcBef>
              <a:buNone/>
            </a:pPr>
            <a:r>
              <a:rPr lang="en-US" dirty="0"/>
              <a:t>Fragmented and uncoordinated policies and programs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young adults.</a:t>
            </a:r>
          </a:p>
          <a:p>
            <a:pPr marL="0" indent="0">
              <a:spcBef>
                <a:spcPts val="2304"/>
              </a:spcBef>
              <a:buNone/>
            </a:pPr>
            <a:r>
              <a:rPr lang="en-US" dirty="0"/>
              <a:t>Policy and program for young adults often are inadequately focused on their developmental needs and on specific interventions that would facilitate a successful transition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adulthood.</a:t>
            </a:r>
          </a:p>
          <a:p>
            <a:pPr marL="0" indent="0">
              <a:spcBef>
                <a:spcPts val="2304"/>
              </a:spcBef>
              <a:buNone/>
            </a:pPr>
            <a:r>
              <a:rPr lang="en-US" dirty="0"/>
              <a:t>Limited evidence base on interventions, policies and programs that are effective for young adults.</a:t>
            </a:r>
          </a:p>
          <a:p>
            <a:pPr marL="0" indent="0">
              <a:spcBef>
                <a:spcPts val="2304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Cutting Recommendation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A7D5E"/>
                </a:solidFill>
              </a:rPr>
              <a:t>Federal, state, and local governments and nongovernmental entities that fund programs serving young adults or research affecting the health, safety, or well-being of this population should differentiate young adults from adolescents and older adults whenever permitted by law </a:t>
            </a:r>
            <a:r>
              <a:rPr lang="en-US" sz="2400" dirty="0" smtClean="0">
                <a:solidFill>
                  <a:srgbClr val="1A7D5E"/>
                </a:solidFill>
              </a:rPr>
              <a:t/>
            </a:r>
            <a:br>
              <a:rPr lang="en-US" sz="2400" dirty="0" smtClean="0">
                <a:solidFill>
                  <a:srgbClr val="1A7D5E"/>
                </a:solidFill>
              </a:rPr>
            </a:br>
            <a:r>
              <a:rPr lang="en-US" sz="2400" dirty="0" smtClean="0">
                <a:solidFill>
                  <a:srgbClr val="1A7D5E"/>
                </a:solidFill>
              </a:rPr>
              <a:t>and </a:t>
            </a:r>
            <a:r>
              <a:rPr lang="en-US" sz="2400" dirty="0">
                <a:solidFill>
                  <a:srgbClr val="1A7D5E"/>
                </a:solidFill>
              </a:rPr>
              <a:t>programmatically appropriate. </a:t>
            </a:r>
            <a:r>
              <a:rPr lang="en-US" sz="2400" i="1" dirty="0">
                <a:solidFill>
                  <a:srgbClr val="1A7D5E"/>
                </a:solidFill>
              </a:rPr>
              <a:t>		</a:t>
            </a:r>
            <a:r>
              <a:rPr lang="en-US" sz="2400" b="1" i="1" dirty="0">
                <a:solidFill>
                  <a:srgbClr val="1A7D5E"/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5924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implement this recommendation: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modify reporting of data to identify young adults (aged 18-26) as a distinct age group </a:t>
            </a:r>
            <a:r>
              <a:rPr lang="en-US" sz="1800" dirty="0"/>
              <a:t>in all reports, evaluations, and open data systems in which they are included;</a:t>
            </a:r>
            <a:endParaRPr lang="en-US" sz="1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enhance new or existing surveys or experimental research </a:t>
            </a:r>
            <a:r>
              <a:rPr lang="en-US" sz="1800" dirty="0"/>
              <a:t>focused on either adolescents or adults to advance knowledge regarding the health and well-being of young adults and healthy transitions into young adulthood;</a:t>
            </a:r>
            <a:endParaRPr lang="en-US" sz="1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ensure that services provided to young adults are developmentally and culturally appropriate</a:t>
            </a:r>
            <a:r>
              <a:rPr lang="en-US" sz="1800" dirty="0"/>
              <a:t>, recognizing that while adolescent or general adult services may sometimes be appropriate, modifications to existing services or entirely new approaches may be needed</a:t>
            </a:r>
            <a:r>
              <a:rPr lang="en-US" sz="1800" dirty="0" smtClean="0"/>
              <a:t>;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229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implement this </a:t>
            </a:r>
            <a:r>
              <a:rPr lang="en-US" dirty="0" smtClean="0"/>
              <a:t>recommendation: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i="1" dirty="0"/>
              <a:t>c</a:t>
            </a:r>
            <a:r>
              <a:rPr lang="en-US" sz="1500" i="1" dirty="0" smtClean="0"/>
              <a:t>ontinued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engage diverse young adults </a:t>
            </a:r>
            <a:r>
              <a:rPr lang="en-US" sz="1800" dirty="0"/>
              <a:t>in designing and implementing programs and services;</a:t>
            </a:r>
            <a:endParaRPr lang="en-US" sz="1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support workforce training </a:t>
            </a:r>
            <a:r>
              <a:rPr lang="en-US" sz="1800" dirty="0"/>
              <a:t>for health and human services providers to develop the skills and knowledge needed to work with young adults and their families;</a:t>
            </a:r>
            <a:endParaRPr lang="en-US" sz="1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seek opportunities for coordinating services and, where possible,</a:t>
            </a:r>
            <a:r>
              <a:rPr lang="en-US" sz="1800" dirty="0"/>
              <a:t> </a:t>
            </a:r>
            <a:r>
              <a:rPr lang="en-US" sz="1800" b="1" dirty="0"/>
              <a:t>integrating them </a:t>
            </a:r>
            <a:r>
              <a:rPr lang="en-US" sz="1800" dirty="0"/>
              <a:t>to achieve greater effectiveness and efficiency; and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develop, implement, and evaluate systematic policy and program experiments to </a:t>
            </a:r>
            <a:r>
              <a:rPr lang="en-US" sz="1800" b="1" dirty="0"/>
              <a:t>help identify the most effective approaches</a:t>
            </a:r>
            <a:r>
              <a:rPr lang="en-US" sz="1800" dirty="0"/>
              <a:t> to improving the prospects of young adults.</a:t>
            </a: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OM_YouthHealth_ppt_v2_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6638" y="417871"/>
            <a:ext cx="6910057" cy="1868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For more information, visit </a:t>
            </a:r>
            <a:br>
              <a:rPr lang="en-US" altLang="en-US" sz="2000" b="1" dirty="0" smtClean="0">
                <a:solidFill>
                  <a:schemeClr val="bg1"/>
                </a:solidFill>
              </a:rPr>
            </a:br>
            <a:r>
              <a:rPr lang="en-US" altLang="en-US" sz="2000" dirty="0" smtClean="0">
                <a:solidFill>
                  <a:srgbClr val="FFFFFF"/>
                </a:solidFill>
                <a:hlinkClick r:id="rId3"/>
              </a:rPr>
              <a:t>www.iom.edu/youngadults</a:t>
            </a:r>
            <a:r>
              <a:rPr lang="en-US" altLang="en-US" sz="20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Clare Stroud, Study Director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Phone: (202) 334-1847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Email: </a:t>
            </a:r>
            <a:r>
              <a:rPr lang="en-US" altLang="en-US" sz="1600" dirty="0" smtClean="0">
                <a:solidFill>
                  <a:srgbClr val="FCDB77"/>
                </a:solidFill>
                <a:hlinkClick r:id="rId4"/>
              </a:rPr>
              <a:t>cstroud@nas.edu</a:t>
            </a:r>
            <a:r>
              <a:rPr lang="en-US" altLang="en-US" sz="1600" dirty="0" smtClean="0">
                <a:solidFill>
                  <a:srgbClr val="FCDB7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OM_YouthHealth_ppt_v2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Abbreviated  Study Statement of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Review the state of the science and policies </a:t>
            </a:r>
            <a:r>
              <a:rPr lang="en-US" dirty="0">
                <a:latin typeface="Arial"/>
                <a:cs typeface="Arial"/>
              </a:rPr>
              <a:t>pertinent to the life course of young adults (approximately 18-26 years old).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Provide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recommendations</a:t>
            </a:r>
            <a:r>
              <a:rPr lang="en-US" dirty="0">
                <a:latin typeface="Arial"/>
                <a:cs typeface="Arial"/>
              </a:rPr>
              <a:t> for policy, programs, research, systems development and service delivery, primarily targeted at federal and state governments.</a:t>
            </a:r>
          </a:p>
        </p:txBody>
      </p:sp>
    </p:spTree>
    <p:extLst>
      <p:ext uri="{BB962C8B-B14F-4D97-AF65-F5344CB8AC3E}">
        <p14:creationId xmlns:p14="http://schemas.microsoft.com/office/powerpoint/2010/main" val="6547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RICHARD BONNIE </a:t>
            </a:r>
            <a:r>
              <a:rPr lang="en-US" sz="1400" dirty="0"/>
              <a:t>(</a:t>
            </a:r>
            <a:r>
              <a:rPr lang="en-US" sz="1400" i="1" dirty="0"/>
              <a:t>Chair</a:t>
            </a:r>
            <a:r>
              <a:rPr lang="en-US" sz="1400" dirty="0"/>
              <a:t>),</a:t>
            </a:r>
            <a:r>
              <a:rPr lang="en-US" sz="1400" b="1" dirty="0"/>
              <a:t> </a:t>
            </a:r>
            <a:r>
              <a:rPr lang="en-US" sz="1400" dirty="0"/>
              <a:t>University of Virginia School of Law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CLAIRE BRINDIS,</a:t>
            </a:r>
            <a:r>
              <a:rPr lang="en-US" sz="1400" dirty="0"/>
              <a:t> University of California, San Francisco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GLADYS CARRION, </a:t>
            </a:r>
            <a:r>
              <a:rPr lang="en-US" sz="1400" dirty="0"/>
              <a:t>New York City Administration for Children’s Services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MARK COURTNEY,</a:t>
            </a:r>
            <a:r>
              <a:rPr lang="en-US" sz="1400" dirty="0"/>
              <a:t> University of Chicago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ROBERT CROSNOE,</a:t>
            </a:r>
            <a:r>
              <a:rPr lang="en-US" sz="1400" dirty="0"/>
              <a:t> The University of Texas, Austin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MARYANN DAVIS, </a:t>
            </a:r>
            <a:r>
              <a:rPr lang="en-US" sz="1400" dirty="0"/>
              <a:t>University of Massachusetts Medical School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KATHLEEN MULLAN HARRIS</a:t>
            </a:r>
            <a:r>
              <a:rPr lang="en-US" sz="1400" dirty="0"/>
              <a:t>, University of North Carolina at Chapel Hill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HARRY HOLZER</a:t>
            </a:r>
            <a:r>
              <a:rPr lang="en-US" sz="1400" dirty="0"/>
              <a:t>, Georgetown University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CHARLES IRWIN, JR.,</a:t>
            </a:r>
            <a:r>
              <a:rPr lang="en-US" sz="1400" dirty="0"/>
              <a:t> University of California, San Francisco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BEATRIZ LUNA,</a:t>
            </a:r>
            <a:r>
              <a:rPr lang="en-US" sz="1400" dirty="0"/>
              <a:t> University of Pittsburgh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VELMA </a:t>
            </a:r>
            <a:r>
              <a:rPr lang="en-US" sz="1400" b="1" dirty="0" err="1"/>
              <a:t>McBRIDE</a:t>
            </a:r>
            <a:r>
              <a:rPr lang="en-US" sz="1400" b="1" dirty="0"/>
              <a:t> MURRY,</a:t>
            </a:r>
            <a:r>
              <a:rPr lang="en-US" sz="1400" dirty="0"/>
              <a:t> Peabody College of Vanderbilt University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ZIZI PAPACHARISSI,</a:t>
            </a:r>
            <a:r>
              <a:rPr lang="en-US" sz="1400" dirty="0"/>
              <a:t> University of Illinois, Chicago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JOHN SCHULENBERG,</a:t>
            </a:r>
            <a:r>
              <a:rPr lang="en-US" sz="1400" dirty="0"/>
              <a:t> University of Michigan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MARTIN SEPULVEDA,</a:t>
            </a:r>
            <a:r>
              <a:rPr lang="en-US" sz="1400" dirty="0"/>
              <a:t> IBM Research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KASISOMAYAJULA VISWANATH,</a:t>
            </a:r>
            <a:r>
              <a:rPr lang="en-US" sz="1400" dirty="0"/>
              <a:t> Harvard School of Public Health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 dirty="0"/>
              <a:t>LESLIE WALKER,</a:t>
            </a:r>
            <a:r>
              <a:rPr lang="en-US" sz="1400" dirty="0"/>
              <a:t> Seattle Children’s Hospital and the University of Washington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25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 Adult Advisory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cap="all" dirty="0"/>
              <a:t>Marcus Brown</a:t>
            </a:r>
            <a:r>
              <a:rPr lang="en-US" sz="1400" b="1" dirty="0"/>
              <a:t>,</a:t>
            </a:r>
            <a:r>
              <a:rPr lang="en-US" sz="1400" dirty="0"/>
              <a:t> Chief Executive Officer, </a:t>
            </a:r>
            <a:r>
              <a:rPr lang="en-US" sz="1400" dirty="0" err="1"/>
              <a:t>Adolesco</a:t>
            </a:r>
            <a:r>
              <a:rPr lang="en-US" sz="1400" dirty="0"/>
              <a:t> Services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cap="all" dirty="0" err="1"/>
              <a:t>Hernan</a:t>
            </a:r>
            <a:r>
              <a:rPr lang="en-US" sz="1400" b="1" cap="all" dirty="0"/>
              <a:t> </a:t>
            </a:r>
            <a:r>
              <a:rPr lang="en-US" sz="1400" b="1" cap="all" dirty="0" err="1"/>
              <a:t>Carvente</a:t>
            </a:r>
            <a:r>
              <a:rPr lang="en-US" sz="1400" b="1" dirty="0"/>
              <a:t>,</a:t>
            </a:r>
            <a:r>
              <a:rPr lang="en-US" sz="1400" dirty="0"/>
              <a:t> Research Assistant, Vera Institute of Justice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cap="all" dirty="0"/>
              <a:t>Jennifer Collins</a:t>
            </a:r>
            <a:r>
              <a:rPr lang="en-US" sz="1400" b="1" dirty="0"/>
              <a:t>, </a:t>
            </a:r>
            <a:r>
              <a:rPr lang="en-US" sz="1400" dirty="0"/>
              <a:t>Student, University of Maryland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cap="all" dirty="0"/>
              <a:t>Amy Doherty, </a:t>
            </a:r>
            <a:r>
              <a:rPr lang="en-US" sz="1400" dirty="0"/>
              <a:t>Board President, National Youth Leadership Network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cap="all" dirty="0" err="1"/>
              <a:t>Semira</a:t>
            </a:r>
            <a:r>
              <a:rPr lang="en-US" sz="1400" b="1" cap="all" dirty="0"/>
              <a:t> </a:t>
            </a:r>
            <a:r>
              <a:rPr lang="en-US" sz="1400" b="1" cap="all" dirty="0" err="1"/>
              <a:t>AbdulMalik</a:t>
            </a:r>
            <a:r>
              <a:rPr lang="en-US" sz="1400" b="1" cap="all" dirty="0"/>
              <a:t> </a:t>
            </a:r>
            <a:r>
              <a:rPr lang="en-US" sz="1400" b="1" cap="all" dirty="0" err="1"/>
              <a:t>Kassahun</a:t>
            </a:r>
            <a:r>
              <a:rPr lang="en-US" sz="1400" b="1" dirty="0"/>
              <a:t>, </a:t>
            </a:r>
            <a:r>
              <a:rPr lang="en-US" sz="1400" dirty="0"/>
              <a:t>Former Youth Advisor, Colorado Department of Public Health and Environment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cap="all" dirty="0"/>
              <a:t>Jackie </a:t>
            </a:r>
            <a:r>
              <a:rPr lang="en-US" sz="1400" b="1" cap="all" dirty="0" err="1"/>
              <a:t>Malasky</a:t>
            </a:r>
            <a:r>
              <a:rPr lang="en-US" sz="1400" b="1" cap="all" dirty="0"/>
              <a:t>,</a:t>
            </a:r>
            <a:r>
              <a:rPr lang="en-US" sz="1400" b="1" dirty="0"/>
              <a:t> </a:t>
            </a:r>
            <a:r>
              <a:rPr lang="en-US" sz="1400" dirty="0"/>
              <a:t>Public Health Professional, Baltimore, Maryland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cap="all" dirty="0"/>
              <a:t>Paul </a:t>
            </a:r>
            <a:r>
              <a:rPr lang="en-US" sz="1400" b="1" cap="all" dirty="0" err="1"/>
              <a:t>Rastrelli</a:t>
            </a:r>
            <a:r>
              <a:rPr lang="en-US" sz="1400" b="1" cap="all" dirty="0"/>
              <a:t>,</a:t>
            </a:r>
            <a:r>
              <a:rPr lang="en-US" sz="1400" b="1" dirty="0"/>
              <a:t> </a:t>
            </a:r>
            <a:r>
              <a:rPr lang="en-US" sz="1400" dirty="0"/>
              <a:t>Community Health Action Team Member, Kaiser Permanente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cap="all" dirty="0"/>
              <a:t>Andrea Vessel,</a:t>
            </a:r>
            <a:r>
              <a:rPr lang="en-US" sz="1400" b="1" dirty="0"/>
              <a:t> </a:t>
            </a:r>
            <a:r>
              <a:rPr lang="en-US" sz="1400" dirty="0"/>
              <a:t>Student, American University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5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IOM_YouthHealth_ppt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IOM_YouthHealth_ppt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IOM_YouthHealth_ppt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M_YouthHealth_ppt_v2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E80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612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INVESTING IN THE HEALTH AND WELL-BEING OF      YOUNG ADULTS</vt:lpstr>
      <vt:lpstr>PowerPoint Presentation</vt:lpstr>
      <vt:lpstr>Abbreviated  Study Statement of Task</vt:lpstr>
      <vt:lpstr>Committee Membership</vt:lpstr>
      <vt:lpstr>Young Adult Advisory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Recommendations*</vt:lpstr>
      <vt:lpstr>Overall Conclusions</vt:lpstr>
      <vt:lpstr>Cross Cutting Recommendation </vt:lpstr>
      <vt:lpstr>To implement this recommendation:</vt:lpstr>
      <vt:lpstr>To implement this recommendation: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Petz</dc:creator>
  <cp:lastModifiedBy>Clare Stroud</cp:lastModifiedBy>
  <cp:revision>19</cp:revision>
  <cp:lastPrinted>2015-03-10T18:15:33Z</cp:lastPrinted>
  <dcterms:created xsi:type="dcterms:W3CDTF">2015-01-08T04:39:25Z</dcterms:created>
  <dcterms:modified xsi:type="dcterms:W3CDTF">2015-05-15T20:28:11Z</dcterms:modified>
</cp:coreProperties>
</file>