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18" r:id="rId2"/>
    <p:sldId id="304" r:id="rId3"/>
    <p:sldId id="328" r:id="rId4"/>
    <p:sldId id="257" r:id="rId5"/>
    <p:sldId id="259" r:id="rId6"/>
    <p:sldId id="313" r:id="rId7"/>
    <p:sldId id="317" r:id="rId8"/>
    <p:sldId id="288" r:id="rId9"/>
    <p:sldId id="291" r:id="rId10"/>
    <p:sldId id="314" r:id="rId11"/>
    <p:sldId id="294" r:id="rId12"/>
    <p:sldId id="315" r:id="rId13"/>
    <p:sldId id="316" r:id="rId14"/>
    <p:sldId id="299" r:id="rId15"/>
    <p:sldId id="277" r:id="rId16"/>
    <p:sldId id="300" r:id="rId17"/>
    <p:sldId id="283" r:id="rId18"/>
    <p:sldId id="290" r:id="rId19"/>
    <p:sldId id="289" r:id="rId20"/>
    <p:sldId id="301" r:id="rId21"/>
    <p:sldId id="296" r:id="rId22"/>
    <p:sldId id="302" r:id="rId23"/>
    <p:sldId id="297" r:id="rId24"/>
    <p:sldId id="303" r:id="rId25"/>
    <p:sldId id="298" r:id="rId26"/>
    <p:sldId id="312" r:id="rId27"/>
    <p:sldId id="319" r:id="rId28"/>
    <p:sldId id="308" r:id="rId29"/>
    <p:sldId id="326" r:id="rId30"/>
    <p:sldId id="324"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B363D2-3951-1843-8CC0-2E3D699E3BB9}">
          <p14:sldIdLst>
            <p14:sldId id="318"/>
            <p14:sldId id="304"/>
            <p14:sldId id="328"/>
          </p14:sldIdLst>
        </p14:section>
        <p14:section name="Untitled Section" id="{44961252-C662-3A48-A27D-CAE13E082255}">
          <p14:sldIdLst>
            <p14:sldId id="257"/>
            <p14:sldId id="259"/>
            <p14:sldId id="313"/>
            <p14:sldId id="317"/>
            <p14:sldId id="288"/>
            <p14:sldId id="291"/>
            <p14:sldId id="314"/>
            <p14:sldId id="294"/>
            <p14:sldId id="315"/>
            <p14:sldId id="316"/>
            <p14:sldId id="299"/>
            <p14:sldId id="277"/>
            <p14:sldId id="300"/>
            <p14:sldId id="283"/>
            <p14:sldId id="290"/>
            <p14:sldId id="289"/>
            <p14:sldId id="301"/>
            <p14:sldId id="296"/>
            <p14:sldId id="302"/>
            <p14:sldId id="297"/>
            <p14:sldId id="303"/>
            <p14:sldId id="298"/>
            <p14:sldId id="312"/>
            <p14:sldId id="319"/>
            <p14:sldId id="308"/>
            <p14:sldId id="326"/>
            <p14:sldId id="3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93A"/>
    <a:srgbClr val="29AC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71636" autoAdjust="0"/>
  </p:normalViewPr>
  <p:slideViewPr>
    <p:cSldViewPr snapToGrid="0" snapToObjects="1">
      <p:cViewPr>
        <p:scale>
          <a:sx n="80" d="100"/>
          <a:sy n="80" d="100"/>
        </p:scale>
        <p:origin x="-126" y="-72"/>
      </p:cViewPr>
      <p:guideLst>
        <p:guide orient="horz" pos="2056"/>
        <p:guide pos="2880"/>
      </p:guideLst>
    </p:cSldViewPr>
  </p:slideViewPr>
  <p:notesTextViewPr>
    <p:cViewPr>
      <p:scale>
        <a:sx n="100" d="100"/>
        <a:sy n="100" d="100"/>
      </p:scale>
      <p:origin x="0" y="0"/>
    </p:cViewPr>
  </p:notesTextViewPr>
  <p:sorterViewPr>
    <p:cViewPr>
      <p:scale>
        <a:sx n="134" d="100"/>
        <a:sy n="134" d="100"/>
      </p:scale>
      <p:origin x="0" y="3941"/>
    </p:cViewPr>
  </p:sorterViewPr>
  <p:notesViewPr>
    <p:cSldViewPr snapToGrid="0" snapToObjects="1">
      <p:cViewPr varScale="1">
        <p:scale>
          <a:sx n="60" d="100"/>
          <a:sy n="60" d="100"/>
        </p:scale>
        <p:origin x="-1699"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1" tIns="46586" rIns="93171" bIns="46586" rtlCol="0"/>
          <a:lstStyle>
            <a:lvl1pPr algn="r">
              <a:defRPr sz="1200"/>
            </a:lvl1pPr>
          </a:lstStyle>
          <a:p>
            <a:fld id="{80B98C83-39C2-D642-ABCF-FDAC6135C199}" type="datetimeFigureOut">
              <a:rPr lang="en-US" smtClean="0"/>
              <a:pPr/>
              <a:t>11/13/2014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1" tIns="46586" rIns="93171" bIns="46586" rtlCol="0" anchor="b"/>
          <a:lstStyle>
            <a:lvl1pPr algn="r">
              <a:defRPr sz="1200"/>
            </a:lvl1pPr>
          </a:lstStyle>
          <a:p>
            <a:fld id="{E5BC0A16-186D-CE49-B7A1-D138827CD360}" type="slidenum">
              <a:rPr lang="en-US" smtClean="0"/>
              <a:pPr/>
              <a:t>‹#›</a:t>
            </a:fld>
            <a:endParaRPr lang="en-US" dirty="0"/>
          </a:p>
        </p:txBody>
      </p:sp>
    </p:spTree>
    <p:extLst>
      <p:ext uri="{BB962C8B-B14F-4D97-AF65-F5344CB8AC3E}">
        <p14:creationId xmlns:p14="http://schemas.microsoft.com/office/powerpoint/2010/main" val="410800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F3D26501-D301-A44F-9D13-05051BB90607}" type="datetimeFigureOut">
              <a:rPr lang="en-US" smtClean="0"/>
              <a:pPr/>
              <a:t>11/13/2014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4521DD54-6D8C-C644-AC3F-18083DD3F257}" type="slidenum">
              <a:rPr lang="en-US" smtClean="0"/>
              <a:pPr/>
              <a:t>‹#›</a:t>
            </a:fld>
            <a:endParaRPr lang="en-US" dirty="0"/>
          </a:p>
        </p:txBody>
      </p:sp>
    </p:spTree>
    <p:extLst>
      <p:ext uri="{BB962C8B-B14F-4D97-AF65-F5344CB8AC3E}">
        <p14:creationId xmlns:p14="http://schemas.microsoft.com/office/powerpoint/2010/main" val="535506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a:t>
            </a:fld>
            <a:endParaRPr lang="en-US" dirty="0"/>
          </a:p>
        </p:txBody>
      </p:sp>
    </p:spTree>
    <p:extLst>
      <p:ext uri="{BB962C8B-B14F-4D97-AF65-F5344CB8AC3E}">
        <p14:creationId xmlns:p14="http://schemas.microsoft.com/office/powerpoint/2010/main" val="43565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414177"/>
          </a:xfrm>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10</a:t>
            </a:fld>
            <a:endParaRPr lang="en-US" dirty="0"/>
          </a:p>
        </p:txBody>
      </p:sp>
    </p:spTree>
    <p:extLst>
      <p:ext uri="{BB962C8B-B14F-4D97-AF65-F5344CB8AC3E}">
        <p14:creationId xmlns:p14="http://schemas.microsoft.com/office/powerpoint/2010/main" val="380104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11</a:t>
            </a:fld>
            <a:endParaRPr lang="en-US" dirty="0"/>
          </a:p>
        </p:txBody>
      </p:sp>
    </p:spTree>
    <p:extLst>
      <p:ext uri="{BB962C8B-B14F-4D97-AF65-F5344CB8AC3E}">
        <p14:creationId xmlns:p14="http://schemas.microsoft.com/office/powerpoint/2010/main" val="75406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063"/>
            <a:ext cx="7008779" cy="4952038"/>
          </a:xfrm>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12</a:t>
            </a:fld>
            <a:endParaRPr lang="en-US" dirty="0"/>
          </a:p>
        </p:txBody>
      </p:sp>
    </p:spTree>
    <p:extLst>
      <p:ext uri="{BB962C8B-B14F-4D97-AF65-F5344CB8AC3E}">
        <p14:creationId xmlns:p14="http://schemas.microsoft.com/office/powerpoint/2010/main" val="356115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13</a:t>
            </a:fld>
            <a:endParaRPr lang="en-US" dirty="0"/>
          </a:p>
        </p:txBody>
      </p:sp>
    </p:spTree>
    <p:extLst>
      <p:ext uri="{BB962C8B-B14F-4D97-AF65-F5344CB8AC3E}">
        <p14:creationId xmlns:p14="http://schemas.microsoft.com/office/powerpoint/2010/main" val="394658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14</a:t>
            </a:fld>
            <a:endParaRPr lang="en-US" dirty="0"/>
          </a:p>
        </p:txBody>
      </p:sp>
    </p:spTree>
    <p:extLst>
      <p:ext uri="{BB962C8B-B14F-4D97-AF65-F5344CB8AC3E}">
        <p14:creationId xmlns:p14="http://schemas.microsoft.com/office/powerpoint/2010/main" val="202285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15</a:t>
            </a:fld>
            <a:endParaRPr lang="en-US" dirty="0"/>
          </a:p>
        </p:txBody>
      </p:sp>
    </p:spTree>
    <p:extLst>
      <p:ext uri="{BB962C8B-B14F-4D97-AF65-F5344CB8AC3E}">
        <p14:creationId xmlns:p14="http://schemas.microsoft.com/office/powerpoint/2010/main" val="271887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16</a:t>
            </a:fld>
            <a:endParaRPr lang="en-US" dirty="0"/>
          </a:p>
        </p:txBody>
      </p:sp>
    </p:spTree>
    <p:extLst>
      <p:ext uri="{BB962C8B-B14F-4D97-AF65-F5344CB8AC3E}">
        <p14:creationId xmlns:p14="http://schemas.microsoft.com/office/powerpoint/2010/main" val="259240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17</a:t>
            </a:fld>
            <a:endParaRPr lang="en-US" dirty="0"/>
          </a:p>
        </p:txBody>
      </p:sp>
    </p:spTree>
    <p:extLst>
      <p:ext uri="{BB962C8B-B14F-4D97-AF65-F5344CB8AC3E}">
        <p14:creationId xmlns:p14="http://schemas.microsoft.com/office/powerpoint/2010/main" val="292971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732" y="4415791"/>
            <a:ext cx="6534164" cy="4183380"/>
          </a:xfrm>
        </p:spPr>
        <p:txBody>
          <a:bodyPr/>
          <a:lstStyle/>
          <a:p>
            <a:endParaRPr lang="en-US" sz="1600"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18</a:t>
            </a:fld>
            <a:endParaRPr lang="en-US" dirty="0"/>
          </a:p>
        </p:txBody>
      </p:sp>
    </p:spTree>
    <p:extLst>
      <p:ext uri="{BB962C8B-B14F-4D97-AF65-F5344CB8AC3E}">
        <p14:creationId xmlns:p14="http://schemas.microsoft.com/office/powerpoint/2010/main" val="78200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19</a:t>
            </a:fld>
            <a:endParaRPr lang="en-US" dirty="0"/>
          </a:p>
        </p:txBody>
      </p:sp>
    </p:spTree>
    <p:extLst>
      <p:ext uri="{BB962C8B-B14F-4D97-AF65-F5344CB8AC3E}">
        <p14:creationId xmlns:p14="http://schemas.microsoft.com/office/powerpoint/2010/main" val="275452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6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68" indent="-285719" eaLnBrk="0" hangingPunct="0">
              <a:spcBef>
                <a:spcPct val="30000"/>
              </a:spcBef>
              <a:defRPr sz="1200">
                <a:solidFill>
                  <a:schemeClr val="tx1"/>
                </a:solidFill>
                <a:latin typeface="Calibri" pitchFamily="34" charset="0"/>
                <a:ea typeface="ＭＳ Ｐゴシック" pitchFamily="34" charset="-128"/>
              </a:defRPr>
            </a:lvl2pPr>
            <a:lvl3pPr marL="1142874" indent="-228574" eaLnBrk="0" hangingPunct="0">
              <a:spcBef>
                <a:spcPct val="30000"/>
              </a:spcBef>
              <a:defRPr sz="1200">
                <a:solidFill>
                  <a:schemeClr val="tx1"/>
                </a:solidFill>
                <a:latin typeface="Calibri" pitchFamily="34" charset="0"/>
                <a:ea typeface="ＭＳ Ｐゴシック" pitchFamily="34" charset="-128"/>
              </a:defRPr>
            </a:lvl3pPr>
            <a:lvl4pPr marL="1600023" indent="-228574" eaLnBrk="0" hangingPunct="0">
              <a:spcBef>
                <a:spcPct val="30000"/>
              </a:spcBef>
              <a:defRPr sz="1200">
                <a:solidFill>
                  <a:schemeClr val="tx1"/>
                </a:solidFill>
                <a:latin typeface="Calibri" pitchFamily="34" charset="0"/>
                <a:ea typeface="ＭＳ Ｐゴシック" pitchFamily="34" charset="-128"/>
              </a:defRPr>
            </a:lvl4pPr>
            <a:lvl5pPr marL="2057174" indent="-228574" eaLnBrk="0" hangingPunct="0">
              <a:spcBef>
                <a:spcPct val="30000"/>
              </a:spcBef>
              <a:defRPr sz="1200">
                <a:solidFill>
                  <a:schemeClr val="tx1"/>
                </a:solidFill>
                <a:latin typeface="Calibri" pitchFamily="34" charset="0"/>
                <a:ea typeface="ＭＳ Ｐゴシック" pitchFamily="34" charset="-128"/>
              </a:defRPr>
            </a:lvl5pPr>
            <a:lvl6pPr marL="2514323" indent="-228574" defTabSz="45714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472" indent="-228574" defTabSz="45714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623" indent="-228574" defTabSz="45714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772" indent="-228574" defTabSz="45714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3DF05E5-5C52-4B27-8E0F-C0618121F50A}" type="slidenum">
              <a:rPr lang="en-US" altLang="en-US" smtClean="0">
                <a:latin typeface="Arial" pitchFamily="34" charset="0"/>
                <a:cs typeface="Arial" pitchFamily="34" charset="0"/>
              </a:rPr>
              <a:pPr eaLnBrk="1" hangingPunct="1">
                <a:spcBef>
                  <a:spcPct val="0"/>
                </a:spcBef>
              </a:pPr>
              <a:t>2</a:t>
            </a:fld>
            <a:endParaRPr lang="en-US" alt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20</a:t>
            </a:fld>
            <a:endParaRPr lang="en-US" dirty="0"/>
          </a:p>
        </p:txBody>
      </p:sp>
    </p:spTree>
    <p:extLst>
      <p:ext uri="{BB962C8B-B14F-4D97-AF65-F5344CB8AC3E}">
        <p14:creationId xmlns:p14="http://schemas.microsoft.com/office/powerpoint/2010/main" val="2056712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21</a:t>
            </a:fld>
            <a:endParaRPr lang="en-US" dirty="0"/>
          </a:p>
        </p:txBody>
      </p:sp>
    </p:spTree>
    <p:extLst>
      <p:ext uri="{BB962C8B-B14F-4D97-AF65-F5344CB8AC3E}">
        <p14:creationId xmlns:p14="http://schemas.microsoft.com/office/powerpoint/2010/main" val="148153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22</a:t>
            </a:fld>
            <a:endParaRPr lang="en-US" dirty="0"/>
          </a:p>
        </p:txBody>
      </p:sp>
    </p:spTree>
    <p:extLst>
      <p:ext uri="{BB962C8B-B14F-4D97-AF65-F5344CB8AC3E}">
        <p14:creationId xmlns:p14="http://schemas.microsoft.com/office/powerpoint/2010/main" val="411065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23</a:t>
            </a:fld>
            <a:endParaRPr lang="en-US" dirty="0"/>
          </a:p>
        </p:txBody>
      </p:sp>
    </p:spTree>
    <p:extLst>
      <p:ext uri="{BB962C8B-B14F-4D97-AF65-F5344CB8AC3E}">
        <p14:creationId xmlns:p14="http://schemas.microsoft.com/office/powerpoint/2010/main" val="1630720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24</a:t>
            </a:fld>
            <a:endParaRPr lang="en-US" dirty="0"/>
          </a:p>
        </p:txBody>
      </p:sp>
    </p:spTree>
    <p:extLst>
      <p:ext uri="{BB962C8B-B14F-4D97-AF65-F5344CB8AC3E}">
        <p14:creationId xmlns:p14="http://schemas.microsoft.com/office/powerpoint/2010/main" val="1178634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25</a:t>
            </a:fld>
            <a:endParaRPr lang="en-US" dirty="0"/>
          </a:p>
        </p:txBody>
      </p:sp>
    </p:spTree>
    <p:extLst>
      <p:ext uri="{BB962C8B-B14F-4D97-AF65-F5344CB8AC3E}">
        <p14:creationId xmlns:p14="http://schemas.microsoft.com/office/powerpoint/2010/main" val="3645310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26</a:t>
            </a:fld>
            <a:endParaRPr lang="en-US" dirty="0"/>
          </a:p>
        </p:txBody>
      </p:sp>
    </p:spTree>
    <p:extLst>
      <p:ext uri="{BB962C8B-B14F-4D97-AF65-F5344CB8AC3E}">
        <p14:creationId xmlns:p14="http://schemas.microsoft.com/office/powerpoint/2010/main" val="562854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27</a:t>
            </a:fld>
            <a:endParaRPr lang="en-US" dirty="0"/>
          </a:p>
        </p:txBody>
      </p:sp>
    </p:spTree>
    <p:extLst>
      <p:ext uri="{BB962C8B-B14F-4D97-AF65-F5344CB8AC3E}">
        <p14:creationId xmlns:p14="http://schemas.microsoft.com/office/powerpoint/2010/main" val="562854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28</a:t>
            </a:fld>
            <a:endParaRPr lang="en-US" dirty="0"/>
          </a:p>
        </p:txBody>
      </p:sp>
    </p:spTree>
    <p:extLst>
      <p:ext uri="{BB962C8B-B14F-4D97-AF65-F5344CB8AC3E}">
        <p14:creationId xmlns:p14="http://schemas.microsoft.com/office/powerpoint/2010/main" val="1922560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29</a:t>
            </a:fld>
            <a:endParaRPr lang="en-US" dirty="0"/>
          </a:p>
        </p:txBody>
      </p:sp>
    </p:spTree>
    <p:extLst>
      <p:ext uri="{BB962C8B-B14F-4D97-AF65-F5344CB8AC3E}">
        <p14:creationId xmlns:p14="http://schemas.microsoft.com/office/powerpoint/2010/main" val="394658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6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68" indent="-285719" eaLnBrk="0" hangingPunct="0">
              <a:spcBef>
                <a:spcPct val="30000"/>
              </a:spcBef>
              <a:defRPr sz="1200">
                <a:solidFill>
                  <a:schemeClr val="tx1"/>
                </a:solidFill>
                <a:latin typeface="Calibri" pitchFamily="34" charset="0"/>
                <a:ea typeface="ＭＳ Ｐゴシック" pitchFamily="34" charset="-128"/>
              </a:defRPr>
            </a:lvl2pPr>
            <a:lvl3pPr marL="1142874" indent="-228574" eaLnBrk="0" hangingPunct="0">
              <a:spcBef>
                <a:spcPct val="30000"/>
              </a:spcBef>
              <a:defRPr sz="1200">
                <a:solidFill>
                  <a:schemeClr val="tx1"/>
                </a:solidFill>
                <a:latin typeface="Calibri" pitchFamily="34" charset="0"/>
                <a:ea typeface="ＭＳ Ｐゴシック" pitchFamily="34" charset="-128"/>
              </a:defRPr>
            </a:lvl3pPr>
            <a:lvl4pPr marL="1600023" indent="-228574" eaLnBrk="0" hangingPunct="0">
              <a:spcBef>
                <a:spcPct val="30000"/>
              </a:spcBef>
              <a:defRPr sz="1200">
                <a:solidFill>
                  <a:schemeClr val="tx1"/>
                </a:solidFill>
                <a:latin typeface="Calibri" pitchFamily="34" charset="0"/>
                <a:ea typeface="ＭＳ Ｐゴシック" pitchFamily="34" charset="-128"/>
              </a:defRPr>
            </a:lvl4pPr>
            <a:lvl5pPr marL="2057174" indent="-228574" eaLnBrk="0" hangingPunct="0">
              <a:spcBef>
                <a:spcPct val="30000"/>
              </a:spcBef>
              <a:defRPr sz="1200">
                <a:solidFill>
                  <a:schemeClr val="tx1"/>
                </a:solidFill>
                <a:latin typeface="Calibri" pitchFamily="34" charset="0"/>
                <a:ea typeface="ＭＳ Ｐゴシック" pitchFamily="34" charset="-128"/>
              </a:defRPr>
            </a:lvl5pPr>
            <a:lvl6pPr marL="2514323" indent="-228574" defTabSz="45714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472" indent="-228574" defTabSz="45714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623" indent="-228574" defTabSz="45714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772" indent="-228574" defTabSz="45714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3DF05E5-5C52-4B27-8E0F-C0618121F50A}" type="slidenum">
              <a:rPr lang="en-US" altLang="en-US" smtClean="0">
                <a:latin typeface="Arial" pitchFamily="34" charset="0"/>
                <a:cs typeface="Arial" pitchFamily="34" charset="0"/>
              </a:rPr>
              <a:pPr eaLnBrk="1" hangingPunct="1">
                <a:spcBef>
                  <a:spcPct val="0"/>
                </a:spcBef>
              </a:pPr>
              <a:t>3</a:t>
            </a:fld>
            <a:endParaRPr lang="en-US" altLang="en-US" dirty="0"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30</a:t>
            </a:fld>
            <a:endParaRPr lang="en-US" dirty="0"/>
          </a:p>
        </p:txBody>
      </p:sp>
    </p:spTree>
    <p:extLst>
      <p:ext uri="{BB962C8B-B14F-4D97-AF65-F5344CB8AC3E}">
        <p14:creationId xmlns:p14="http://schemas.microsoft.com/office/powerpoint/2010/main" val="394658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4</a:t>
            </a:fld>
            <a:endParaRPr lang="en-US" dirty="0"/>
          </a:p>
        </p:txBody>
      </p:sp>
    </p:spTree>
    <p:extLst>
      <p:ext uri="{BB962C8B-B14F-4D97-AF65-F5344CB8AC3E}">
        <p14:creationId xmlns:p14="http://schemas.microsoft.com/office/powerpoint/2010/main" val="54710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5</a:t>
            </a:fld>
            <a:endParaRPr lang="en-US" dirty="0"/>
          </a:p>
        </p:txBody>
      </p:sp>
    </p:spTree>
    <p:extLst>
      <p:ext uri="{BB962C8B-B14F-4D97-AF65-F5344CB8AC3E}">
        <p14:creationId xmlns:p14="http://schemas.microsoft.com/office/powerpoint/2010/main" val="299225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6</a:t>
            </a:fld>
            <a:endParaRPr lang="en-US" dirty="0"/>
          </a:p>
        </p:txBody>
      </p:sp>
    </p:spTree>
    <p:extLst>
      <p:ext uri="{BB962C8B-B14F-4D97-AF65-F5344CB8AC3E}">
        <p14:creationId xmlns:p14="http://schemas.microsoft.com/office/powerpoint/2010/main" val="107220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7</a:t>
            </a:fld>
            <a:endParaRPr lang="en-US" dirty="0"/>
          </a:p>
        </p:txBody>
      </p:sp>
    </p:spTree>
    <p:extLst>
      <p:ext uri="{BB962C8B-B14F-4D97-AF65-F5344CB8AC3E}">
        <p14:creationId xmlns:p14="http://schemas.microsoft.com/office/powerpoint/2010/main" val="2685892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07503"/>
            <a:ext cx="6048675" cy="4183380"/>
          </a:xfrm>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8</a:t>
            </a:fld>
            <a:endParaRPr lang="en-US" dirty="0"/>
          </a:p>
        </p:txBody>
      </p:sp>
    </p:spTree>
    <p:extLst>
      <p:ext uri="{BB962C8B-B14F-4D97-AF65-F5344CB8AC3E}">
        <p14:creationId xmlns:p14="http://schemas.microsoft.com/office/powerpoint/2010/main" val="196520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DD54-6D8C-C644-AC3F-18083DD3F257}" type="slidenum">
              <a:rPr lang="en-US" smtClean="0"/>
              <a:pPr/>
              <a:t>9</a:t>
            </a:fld>
            <a:endParaRPr lang="en-US" dirty="0"/>
          </a:p>
        </p:txBody>
      </p:sp>
    </p:spTree>
    <p:extLst>
      <p:ext uri="{BB962C8B-B14F-4D97-AF65-F5344CB8AC3E}">
        <p14:creationId xmlns:p14="http://schemas.microsoft.com/office/powerpoint/2010/main" val="3452384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1946470"/>
            <a:ext cx="8652435" cy="2635802"/>
          </a:xfrm>
        </p:spPr>
        <p:txBody>
          <a:bodyPr>
            <a:noAutofit/>
          </a:bodyPr>
          <a:lstStyle>
            <a:lvl1pPr algn="l">
              <a:lnSpc>
                <a:spcPts val="5000"/>
              </a:lnSpc>
              <a:defRPr sz="5400" b="1" cap="all" baseline="0">
                <a:solidFill>
                  <a:schemeClr val="tx1"/>
                </a:solidFill>
              </a:defRPr>
            </a:lvl1pPr>
          </a:lstStyle>
          <a:p>
            <a:r>
              <a:rPr lang="en-US" dirty="0" smtClean="0"/>
              <a:t>TITLE SLIDE</a:t>
            </a:r>
            <a:endParaRPr lang="en-US" dirty="0"/>
          </a:p>
        </p:txBody>
      </p:sp>
      <p:sp>
        <p:nvSpPr>
          <p:cNvPr id="3" name="Subtitle 2"/>
          <p:cNvSpPr>
            <a:spLocks noGrp="1"/>
          </p:cNvSpPr>
          <p:nvPr>
            <p:ph type="subTitle" idx="1"/>
          </p:nvPr>
        </p:nvSpPr>
        <p:spPr>
          <a:xfrm>
            <a:off x="1371600" y="497689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IOM logo.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000" y="6383378"/>
            <a:ext cx="2260600" cy="346121"/>
          </a:xfrm>
          <a:prstGeom prst="rect">
            <a:avLst/>
          </a:prstGeom>
        </p:spPr>
      </p:pic>
    </p:spTree>
    <p:extLst>
      <p:ext uri="{BB962C8B-B14F-4D97-AF65-F5344CB8AC3E}">
        <p14:creationId xmlns:p14="http://schemas.microsoft.com/office/powerpoint/2010/main" val="31484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950" y="274638"/>
            <a:ext cx="7998850" cy="1143000"/>
          </a:xfrm>
        </p:spPr>
        <p:txBody>
          <a:bodyPr>
            <a:normAutofit/>
          </a:bodyPr>
          <a:lstStyle>
            <a:lvl1pPr algn="l" defTabSz="457200" rtl="0" eaLnBrk="1" latinLnBrk="0" hangingPunct="1">
              <a:spcBef>
                <a:spcPct val="0"/>
              </a:spcBef>
              <a:buNone/>
              <a:defRPr lang="en-US" sz="4000" b="1" kern="1200" spc="100" dirty="0">
                <a:solidFill>
                  <a:schemeClr val="tx1"/>
                </a:solidFill>
                <a:latin typeface="+mj-lt"/>
                <a:ea typeface="+mj-ea"/>
                <a:cs typeface="+mj-cs"/>
              </a:defRPr>
            </a:lvl1pPr>
          </a:lstStyle>
          <a:p>
            <a:r>
              <a:rPr lang="en-US" dirty="0" smtClean="0"/>
              <a:t>HEADER PLACEHOLDER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IOM logo.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000" y="6383378"/>
            <a:ext cx="2260600" cy="346121"/>
          </a:xfrm>
          <a:prstGeom prst="rect">
            <a:avLst/>
          </a:prstGeom>
        </p:spPr>
      </p:pic>
    </p:spTree>
    <p:extLst>
      <p:ext uri="{BB962C8B-B14F-4D97-AF65-F5344CB8AC3E}">
        <p14:creationId xmlns:p14="http://schemas.microsoft.com/office/powerpoint/2010/main" val="353853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dirty="0" smtClean="0"/>
              <a:t>HEADER</a:t>
            </a:r>
            <a:br>
              <a:rPr lang="en-US" dirty="0" smtClean="0"/>
            </a:br>
            <a:r>
              <a:rPr lang="en-US" dirty="0" smtClean="0"/>
              <a:t>OPTIONAL TEXT</a:t>
            </a:r>
            <a:br>
              <a:rPr lang="en-US" dirty="0" smtClean="0"/>
            </a:br>
            <a:endParaRPr lang="en-US" dirty="0"/>
          </a:p>
        </p:txBody>
      </p:sp>
      <p:pic>
        <p:nvPicPr>
          <p:cNvPr id="4" name="Picture 3" descr="IOM logo.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000" y="6383378"/>
            <a:ext cx="2260600" cy="346121"/>
          </a:xfrm>
          <a:prstGeom prst="rect">
            <a:avLst/>
          </a:prstGeom>
        </p:spPr>
      </p:pic>
    </p:spTree>
    <p:extLst>
      <p:ext uri="{BB962C8B-B14F-4D97-AF65-F5344CB8AC3E}">
        <p14:creationId xmlns:p14="http://schemas.microsoft.com/office/powerpoint/2010/main" val="279221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blank blue backgroun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17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7950" y="160338"/>
            <a:ext cx="7998850" cy="1143000"/>
          </a:xfrm>
        </p:spPr>
        <p:txBody>
          <a:bodyPr>
            <a:normAutofit/>
          </a:bodyPr>
          <a:lstStyle>
            <a:lvl1pPr algn="l" defTabSz="457200" rtl="0" eaLnBrk="1" latinLnBrk="0" hangingPunct="1">
              <a:spcBef>
                <a:spcPct val="0"/>
              </a:spcBef>
              <a:buNone/>
              <a:defRPr lang="en-US" sz="4000" b="1" kern="1200" spc="100" dirty="0">
                <a:solidFill>
                  <a:schemeClr val="tx1"/>
                </a:solidFill>
                <a:latin typeface="+mj-lt"/>
                <a:ea typeface="+mj-ea"/>
                <a:cs typeface="+mj-cs"/>
              </a:defRPr>
            </a:lvl1pPr>
          </a:lstStyle>
          <a:p>
            <a:r>
              <a:rPr lang="en-US" dirty="0" smtClean="0"/>
              <a:t>HEADER PLACEHOLDER</a:t>
            </a:r>
            <a:endParaRPr lang="en-US" dirty="0"/>
          </a:p>
        </p:txBody>
      </p:sp>
    </p:spTree>
    <p:extLst>
      <p:ext uri="{BB962C8B-B14F-4D97-AF65-F5344CB8AC3E}">
        <p14:creationId xmlns:p14="http://schemas.microsoft.com/office/powerpoint/2010/main" val="372627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FA11E-17B4-614B-BB32-F4470EB45343}" type="datetimeFigureOut">
              <a:rPr lang="en-US" smtClean="0"/>
              <a:pPr/>
              <a:t>11/13/2014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AF07-930F-B64A-85C3-7F867E429008}" type="slidenum">
              <a:rPr lang="en-US" smtClean="0"/>
              <a:pPr/>
              <a:t>‹#›</a:t>
            </a:fld>
            <a:endParaRPr lang="en-US" dirty="0"/>
          </a:p>
        </p:txBody>
      </p:sp>
    </p:spTree>
    <p:extLst>
      <p:ext uri="{BB962C8B-B14F-4D97-AF65-F5344CB8AC3E}">
        <p14:creationId xmlns:p14="http://schemas.microsoft.com/office/powerpoint/2010/main" val="3988266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5300" y="1289482"/>
            <a:ext cx="5613400" cy="4203947"/>
            <a:chOff x="2832100" y="1289482"/>
            <a:chExt cx="5613400" cy="4203947"/>
          </a:xfrm>
        </p:grpSpPr>
        <p:sp>
          <p:nvSpPr>
            <p:cNvPr id="11" name="Rectangle 10"/>
            <p:cNvSpPr/>
            <p:nvPr/>
          </p:nvSpPr>
          <p:spPr>
            <a:xfrm>
              <a:off x="2832100" y="1289482"/>
              <a:ext cx="5613400" cy="1485535"/>
            </a:xfrm>
            <a:prstGeom prst="rect">
              <a:avLst/>
            </a:prstGeom>
          </p:spPr>
          <p:txBody>
            <a:bodyPr wrap="square">
              <a:spAutoFit/>
            </a:bodyPr>
            <a:lstStyle/>
            <a:p>
              <a:pPr>
                <a:lnSpc>
                  <a:spcPct val="80000"/>
                </a:lnSpc>
              </a:pPr>
              <a:r>
                <a:rPr lang="en-US" sz="2800" b="1" dirty="0"/>
                <a:t>CAPTURING SOCIAL </a:t>
              </a:r>
              <a:r>
                <a:rPr lang="en-US" sz="2800" b="1" dirty="0" smtClean="0"/>
                <a:t>&amp; </a:t>
              </a:r>
              <a:r>
                <a:rPr lang="en-US" sz="2800" b="1" dirty="0"/>
                <a:t>BEHAVIORAL DOMAINS </a:t>
              </a:r>
              <a:r>
                <a:rPr lang="en-US" sz="2800" b="1" dirty="0" smtClean="0"/>
                <a:t>&amp; </a:t>
              </a:r>
              <a:r>
                <a:rPr lang="en-US" sz="2800" b="1" dirty="0"/>
                <a:t>MEASURES IN </a:t>
              </a:r>
              <a:r>
                <a:rPr lang="en-US" sz="2800" b="1" dirty="0" smtClean="0">
                  <a:solidFill>
                    <a:srgbClr val="29ACD0"/>
                  </a:solidFill>
                </a:rPr>
                <a:t>ELECTRONIC </a:t>
              </a:r>
              <a:r>
                <a:rPr lang="en-US" sz="2800" b="1" dirty="0">
                  <a:solidFill>
                    <a:srgbClr val="29ACD0"/>
                  </a:solidFill>
                </a:rPr>
                <a:t>HEALTH RECORDS: PHASE 2 </a:t>
              </a:r>
              <a:endParaRPr lang="en-US" sz="2800" b="1" dirty="0"/>
            </a:p>
          </p:txBody>
        </p:sp>
        <p:sp>
          <p:nvSpPr>
            <p:cNvPr id="12" name="TextBox 11"/>
            <p:cNvSpPr txBox="1">
              <a:spLocks noChangeArrowheads="1"/>
            </p:cNvSpPr>
            <p:nvPr/>
          </p:nvSpPr>
          <p:spPr bwMode="auto">
            <a:xfrm>
              <a:off x="2832100" y="3646769"/>
              <a:ext cx="51452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Nancy E. Adler, PhD		William W. Stead, MD</a:t>
              </a:r>
            </a:p>
            <a:p>
              <a:pPr eaLnBrk="1" hangingPunct="1"/>
              <a:r>
                <a:rPr lang="en-US" sz="1800" dirty="0"/>
                <a:t>Committee Co-Chair		Committee Co-Chair</a:t>
              </a:r>
            </a:p>
            <a:p>
              <a:pPr eaLnBrk="1" hangingPunct="1"/>
              <a:endParaRPr lang="en-US" sz="1800" dirty="0"/>
            </a:p>
          </p:txBody>
        </p:sp>
        <p:sp>
          <p:nvSpPr>
            <p:cNvPr id="13" name="TextBox 12"/>
            <p:cNvSpPr txBox="1">
              <a:spLocks noChangeArrowheads="1"/>
            </p:cNvSpPr>
            <p:nvPr/>
          </p:nvSpPr>
          <p:spPr bwMode="auto">
            <a:xfrm>
              <a:off x="2832100" y="4570099"/>
              <a:ext cx="561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Committee on Recommended Social &amp; Behavioral </a:t>
              </a:r>
              <a:endParaRPr lang="en-US" sz="1800" dirty="0" smtClean="0"/>
            </a:p>
            <a:p>
              <a:pPr eaLnBrk="1" hangingPunct="1"/>
              <a:r>
                <a:rPr lang="en-US" sz="1800" dirty="0" smtClean="0"/>
                <a:t>Domains </a:t>
              </a:r>
              <a:r>
                <a:rPr lang="en-US" sz="1800" dirty="0"/>
                <a:t>&amp; </a:t>
              </a:r>
              <a:r>
                <a:rPr lang="en-US" sz="1800" dirty="0" smtClean="0"/>
                <a:t>Measures </a:t>
              </a:r>
              <a:r>
                <a:rPr lang="en-US" sz="1800" dirty="0"/>
                <a:t>for Electronic Health </a:t>
              </a:r>
              <a:r>
                <a:rPr lang="en-US" sz="1800" dirty="0" smtClean="0"/>
                <a:t>Records (EHRs)</a:t>
              </a:r>
              <a:endParaRPr lang="en-US" sz="1800" dirty="0"/>
            </a:p>
          </p:txBody>
        </p:sp>
      </p:grpSp>
      <p:sp>
        <p:nvSpPr>
          <p:cNvPr id="7" name="TextBox 6"/>
          <p:cNvSpPr txBox="1"/>
          <p:nvPr/>
        </p:nvSpPr>
        <p:spPr>
          <a:xfrm>
            <a:off x="-59370" y="6320725"/>
            <a:ext cx="4326432" cy="584775"/>
          </a:xfrm>
          <a:prstGeom prst="rect">
            <a:avLst/>
          </a:prstGeom>
          <a:noFill/>
        </p:spPr>
        <p:txBody>
          <a:bodyPr wrap="square" rtlCol="0">
            <a:spAutoFit/>
          </a:bodyPr>
          <a:lstStyle/>
          <a:p>
            <a:r>
              <a:rPr lang="en-US" sz="1600" b="1" cap="all" dirty="0" smtClean="0">
                <a:latin typeface="Arial Unicode MS" panose="020B0604020202020204" pitchFamily="34" charset="-128"/>
                <a:ea typeface="Arial Unicode MS" panose="020B0604020202020204" pitchFamily="34" charset="-128"/>
                <a:cs typeface="Arial Unicode MS" panose="020B0604020202020204" pitchFamily="34" charset="-128"/>
              </a:rPr>
              <a:t>Board on Population Health and Public Health Practice</a:t>
            </a:r>
            <a:endParaRPr lang="en-US" sz="1600" b="1" cap="all"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4435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141" y="3060767"/>
            <a:ext cx="2841650" cy="3253282"/>
          </a:xfrm>
        </p:spPr>
        <p:txBody>
          <a:bodyPr/>
          <a:lstStyle/>
          <a:p>
            <a:pPr marL="0" indent="0" algn="ctr">
              <a:buNone/>
            </a:pPr>
            <a:r>
              <a:rPr lang="en-US" sz="1800" b="1" dirty="0" smtClean="0">
                <a:solidFill>
                  <a:srgbClr val="D9D9D9"/>
                </a:solidFill>
                <a:cs typeface="Abadi MT Condensed Extra Bold"/>
              </a:rPr>
              <a:t>STRENGTH</a:t>
            </a:r>
            <a:endParaRPr lang="en-US" sz="1800" b="1" dirty="0" smtClean="0">
              <a:latin typeface="+mj-lt"/>
              <a:cs typeface="Abadi MT Condensed Extra Bold"/>
            </a:endParaRPr>
          </a:p>
          <a:p>
            <a:pPr marL="0" indent="0" algn="ctr">
              <a:buNone/>
            </a:pPr>
            <a:endParaRPr lang="en-US" sz="1800" b="1" dirty="0" smtClean="0">
              <a:latin typeface="+mj-lt"/>
              <a:cs typeface="Abadi MT Condensed Extra Bold"/>
            </a:endParaRPr>
          </a:p>
          <a:p>
            <a:pPr marL="0" indent="0" algn="ctr">
              <a:buNone/>
            </a:pPr>
            <a:r>
              <a:rPr lang="en-US" sz="1800" b="1" dirty="0" smtClean="0">
                <a:latin typeface="+mj-lt"/>
                <a:cs typeface="Abadi MT Condensed Extra Bold"/>
              </a:rPr>
              <a:t/>
            </a:r>
            <a:br>
              <a:rPr lang="en-US" sz="1800" b="1" dirty="0" smtClean="0">
                <a:latin typeface="+mj-lt"/>
                <a:cs typeface="Abadi MT Condensed Extra Bold"/>
              </a:rPr>
            </a:br>
            <a:endParaRPr lang="en-US" sz="1800" b="1" dirty="0" smtClean="0">
              <a:latin typeface="+mj-lt"/>
              <a:cs typeface="Abadi MT Condensed Extra Bold"/>
            </a:endParaRPr>
          </a:p>
          <a:p>
            <a:pPr marL="0" indent="0" algn="ctr">
              <a:buNone/>
            </a:pPr>
            <a:endParaRPr lang="en-US" sz="1800" b="1" dirty="0" smtClean="0">
              <a:latin typeface="+mj-lt"/>
              <a:cs typeface="Abadi MT Condensed Extra Bold"/>
            </a:endParaRPr>
          </a:p>
          <a:p>
            <a:pPr marL="0" indent="0" algn="ctr">
              <a:buNone/>
            </a:pPr>
            <a:endParaRPr lang="en-US" sz="1800" b="1" dirty="0" smtClean="0">
              <a:latin typeface="+mj-lt"/>
              <a:cs typeface="Abadi MT Condensed Extra Bold"/>
            </a:endParaRPr>
          </a:p>
          <a:p>
            <a:pPr marL="0" indent="0" algn="ctr">
              <a:buNone/>
            </a:pPr>
            <a:r>
              <a:rPr lang="en-US" sz="1800" b="1" dirty="0">
                <a:solidFill>
                  <a:srgbClr val="D9D9D9"/>
                </a:solidFill>
                <a:cs typeface="Abadi MT Condensed Extra Bold"/>
              </a:rPr>
              <a:t>USEFULNESS</a:t>
            </a:r>
          </a:p>
          <a:p>
            <a:pPr marL="0" indent="0" algn="ctr">
              <a:buNone/>
            </a:pPr>
            <a:r>
              <a:rPr lang="en-US" sz="1800" b="1" dirty="0" smtClean="0">
                <a:latin typeface="+mj-lt"/>
                <a:cs typeface="Abadi MT Condensed Extra Bold"/>
              </a:rPr>
              <a:t/>
            </a:r>
            <a:br>
              <a:rPr lang="en-US" sz="1800" b="1" dirty="0" smtClean="0">
                <a:latin typeface="+mj-lt"/>
                <a:cs typeface="Abadi MT Condensed Extra Bold"/>
              </a:rPr>
            </a:br>
            <a:endParaRPr lang="en-US" dirty="0" smtClean="0"/>
          </a:p>
        </p:txBody>
      </p:sp>
      <p:sp>
        <p:nvSpPr>
          <p:cNvPr id="5" name="Title 1"/>
          <p:cNvSpPr txBox="1">
            <a:spLocks/>
          </p:cNvSpPr>
          <p:nvPr/>
        </p:nvSpPr>
        <p:spPr>
          <a:xfrm>
            <a:off x="687950" y="574537"/>
            <a:ext cx="7998850" cy="1542401"/>
          </a:xfrm>
          <a:prstGeom prst="rect">
            <a:avLst/>
          </a:prstGeom>
        </p:spPr>
        <p:txBody>
          <a:bodyPr vert="horz" lIns="91440" tIns="45720" rIns="91440" bIns="45720" rtlCol="0" anchor="ct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dirty="0" smtClean="0"/>
              <a:t>CRITERIA</a:t>
            </a:r>
            <a:br>
              <a:rPr lang="en-US" dirty="0" smtClean="0"/>
            </a:br>
            <a:r>
              <a:rPr lang="en-US" dirty="0" smtClean="0">
                <a:solidFill>
                  <a:srgbClr val="29ACD0"/>
                </a:solidFill>
              </a:rPr>
              <a:t>PHASE 2</a:t>
            </a:r>
            <a:br>
              <a:rPr lang="en-US" dirty="0" smtClean="0">
                <a:solidFill>
                  <a:srgbClr val="29ACD0"/>
                </a:solidFill>
              </a:rPr>
            </a:br>
            <a:endParaRPr lang="en-US" dirty="0">
              <a:solidFill>
                <a:srgbClr val="29ACD0"/>
              </a:solidFill>
            </a:endParaRPr>
          </a:p>
        </p:txBody>
      </p:sp>
      <p:sp>
        <p:nvSpPr>
          <p:cNvPr id="4" name="Content Placeholder 2"/>
          <p:cNvSpPr txBox="1">
            <a:spLocks/>
          </p:cNvSpPr>
          <p:nvPr/>
        </p:nvSpPr>
        <p:spPr>
          <a:xfrm>
            <a:off x="3103264" y="3060767"/>
            <a:ext cx="2841650" cy="32532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solidFill>
                  <a:srgbClr val="000000"/>
                </a:solidFill>
                <a:cs typeface="Abadi MT Condensed Extra Bold"/>
              </a:rPr>
              <a:t>RELIABLE </a:t>
            </a:r>
            <a:r>
              <a:rPr lang="en-US" sz="1800" b="1" dirty="0" smtClean="0">
                <a:solidFill>
                  <a:srgbClr val="000000"/>
                </a:solidFill>
                <a:cs typeface="Abadi MT Condensed Extra Bold"/>
              </a:rPr>
              <a:t>&amp;</a:t>
            </a:r>
          </a:p>
          <a:p>
            <a:pPr marL="0" indent="0" algn="ctr">
              <a:buNone/>
            </a:pPr>
            <a:r>
              <a:rPr lang="en-US" sz="1800" b="1" dirty="0" smtClean="0">
                <a:solidFill>
                  <a:srgbClr val="000000"/>
                </a:solidFill>
                <a:cs typeface="Abadi MT Condensed Extra Bold"/>
              </a:rPr>
              <a:t>VALID </a:t>
            </a:r>
            <a:r>
              <a:rPr lang="en-US" sz="1800" b="1" dirty="0">
                <a:solidFill>
                  <a:srgbClr val="000000"/>
                </a:solidFill>
                <a:cs typeface="Abadi MT Condensed Extra Bold"/>
              </a:rPr>
              <a:t>MEASURES</a:t>
            </a:r>
          </a:p>
          <a:p>
            <a:pPr marL="0" indent="0" algn="ctr">
              <a:buFont typeface="Arial"/>
              <a:buNone/>
            </a:pPr>
            <a:r>
              <a:rPr lang="en-US" sz="1800" b="1" dirty="0" smtClean="0">
                <a:solidFill>
                  <a:srgbClr val="D9D9D9"/>
                </a:solidFill>
                <a:latin typeface="+mj-lt"/>
                <a:cs typeface="Abadi MT Condensed Extra Bold"/>
              </a:rPr>
              <a:t/>
            </a:r>
            <a:br>
              <a:rPr lang="en-US" sz="1800" b="1" dirty="0" smtClean="0">
                <a:solidFill>
                  <a:srgbClr val="D9D9D9"/>
                </a:solidFill>
                <a:latin typeface="+mj-lt"/>
                <a:cs typeface="Abadi MT Condensed Extra Bold"/>
              </a:rPr>
            </a:br>
            <a:endParaRPr lang="en-US" sz="1800" b="1" dirty="0" smtClean="0">
              <a:solidFill>
                <a:srgbClr val="D9D9D9"/>
              </a:solidFill>
              <a:latin typeface="+mj-lt"/>
              <a:cs typeface="Abadi MT Condensed Extra Bold"/>
            </a:endParaRPr>
          </a:p>
          <a:p>
            <a:pPr marL="0" indent="0" algn="ctr">
              <a:buFont typeface="Arial"/>
              <a:buNone/>
            </a:pPr>
            <a:endParaRPr lang="en-US" sz="1800" b="1" dirty="0" smtClean="0">
              <a:solidFill>
                <a:srgbClr val="D9D9D9"/>
              </a:solidFill>
              <a:latin typeface="+mj-lt"/>
              <a:cs typeface="Abadi MT Condensed Extra Bold"/>
            </a:endParaRPr>
          </a:p>
          <a:p>
            <a:pPr marL="0" indent="0" algn="ctr">
              <a:buFont typeface="Arial"/>
              <a:buNone/>
            </a:pPr>
            <a:endParaRPr lang="en-US" sz="1800" b="1" dirty="0" smtClean="0">
              <a:solidFill>
                <a:srgbClr val="D9D9D9"/>
              </a:solidFill>
              <a:latin typeface="+mj-lt"/>
              <a:cs typeface="Abadi MT Condensed Extra Bold"/>
            </a:endParaRPr>
          </a:p>
          <a:p>
            <a:pPr marL="0" indent="0" algn="ctr">
              <a:buFont typeface="Arial"/>
              <a:buNone/>
            </a:pPr>
            <a:r>
              <a:rPr lang="en-US" sz="1800" b="1" dirty="0" smtClean="0">
                <a:latin typeface="+mj-lt"/>
                <a:cs typeface="Abadi MT Condensed Extra Bold"/>
              </a:rPr>
              <a:t>FEASIBILITY</a:t>
            </a:r>
          </a:p>
          <a:p>
            <a:pPr marL="0" indent="0" algn="ctr">
              <a:buFont typeface="Arial"/>
              <a:buNone/>
            </a:pPr>
            <a:endParaRPr lang="en-US" sz="1800" b="1" dirty="0">
              <a:solidFill>
                <a:srgbClr val="D9D9D9"/>
              </a:solidFill>
              <a:latin typeface="+mj-lt"/>
              <a:cs typeface="Abadi MT Condensed Extra Bold"/>
            </a:endParaRPr>
          </a:p>
        </p:txBody>
      </p:sp>
      <p:sp>
        <p:nvSpPr>
          <p:cNvPr id="9" name="Content Placeholder 2"/>
          <p:cNvSpPr txBox="1">
            <a:spLocks/>
          </p:cNvSpPr>
          <p:nvPr/>
        </p:nvSpPr>
        <p:spPr>
          <a:xfrm>
            <a:off x="6002388" y="3054888"/>
            <a:ext cx="2841650" cy="32650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rgbClr val="000000"/>
                </a:solidFill>
                <a:cs typeface="Abadi MT Condensed Extra Bold"/>
              </a:rPr>
              <a:t>SENSITIVITY</a:t>
            </a:r>
            <a:endParaRPr lang="en-US" sz="1800" b="1" dirty="0">
              <a:solidFill>
                <a:srgbClr val="000000"/>
              </a:solidFill>
              <a:cs typeface="Abadi MT Condensed Extra Bold"/>
            </a:endParaRPr>
          </a:p>
          <a:p>
            <a:pPr marL="0" indent="0" algn="ctr">
              <a:buNone/>
            </a:pPr>
            <a:endParaRPr lang="en-US" sz="1800" b="1" dirty="0">
              <a:solidFill>
                <a:srgbClr val="D9D9D9"/>
              </a:solidFill>
              <a:cs typeface="Abadi MT Condensed Extra Bold"/>
            </a:endParaRPr>
          </a:p>
          <a:p>
            <a:pPr marL="0" indent="0" algn="ctr">
              <a:buNone/>
            </a:pPr>
            <a:r>
              <a:rPr lang="en-US" sz="1800" b="1" dirty="0">
                <a:solidFill>
                  <a:srgbClr val="D9D9D9"/>
                </a:solidFill>
                <a:cs typeface="Abadi MT Condensed Extra Bold"/>
              </a:rPr>
              <a:t/>
            </a:r>
            <a:br>
              <a:rPr lang="en-US" sz="1800" b="1" dirty="0">
                <a:solidFill>
                  <a:srgbClr val="D9D9D9"/>
                </a:solidFill>
                <a:cs typeface="Abadi MT Condensed Extra Bold"/>
              </a:rPr>
            </a:br>
            <a:endParaRPr lang="en-US" sz="1800" b="1" dirty="0" smtClean="0">
              <a:solidFill>
                <a:srgbClr val="D9D9D9"/>
              </a:solidFill>
              <a:cs typeface="Abadi MT Condensed Extra Bold"/>
            </a:endParaRPr>
          </a:p>
          <a:p>
            <a:pPr marL="0" indent="0" algn="ctr">
              <a:buNone/>
            </a:pPr>
            <a:endParaRPr lang="en-US" sz="1800" b="1" dirty="0">
              <a:solidFill>
                <a:srgbClr val="D9D9D9"/>
              </a:solidFill>
              <a:cs typeface="Abadi MT Condensed Extra Bold"/>
            </a:endParaRPr>
          </a:p>
          <a:p>
            <a:pPr marL="0" indent="0" algn="ctr">
              <a:buNone/>
            </a:pPr>
            <a:endParaRPr lang="en-US" sz="1800" b="1" dirty="0" smtClean="0">
              <a:solidFill>
                <a:srgbClr val="D9D9D9"/>
              </a:solidFill>
              <a:cs typeface="Abadi MT Condensed Extra Bold"/>
            </a:endParaRPr>
          </a:p>
          <a:p>
            <a:pPr marL="0" indent="0" algn="ctr">
              <a:buNone/>
            </a:pPr>
            <a:r>
              <a:rPr lang="en-US" sz="1800" b="1" dirty="0" smtClean="0">
                <a:solidFill>
                  <a:srgbClr val="000000"/>
                </a:solidFill>
                <a:cs typeface="Abadi MT Condensed Extra Bold"/>
              </a:rPr>
              <a:t>ACCESSIBILITY</a:t>
            </a:r>
            <a:endParaRPr lang="en-US" sz="1800" b="1" dirty="0">
              <a:solidFill>
                <a:srgbClr val="000000"/>
              </a:solidFill>
              <a:cs typeface="Abadi MT Condensed Extra Bold"/>
            </a:endParaRPr>
          </a:p>
        </p:txBody>
      </p:sp>
      <p:sp>
        <p:nvSpPr>
          <p:cNvPr id="11" name="Rectangle 10"/>
          <p:cNvSpPr/>
          <p:nvPr/>
        </p:nvSpPr>
        <p:spPr>
          <a:xfrm>
            <a:off x="4166169" y="2258551"/>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3</a:t>
            </a:r>
            <a:endParaRPr lang="en-US" sz="2400" b="1" dirty="0">
              <a:solidFill>
                <a:schemeClr val="tx1"/>
              </a:solidFill>
            </a:endParaRPr>
          </a:p>
        </p:txBody>
      </p:sp>
      <p:sp>
        <p:nvSpPr>
          <p:cNvPr id="17" name="Rectangle 16"/>
          <p:cNvSpPr/>
          <p:nvPr/>
        </p:nvSpPr>
        <p:spPr>
          <a:xfrm>
            <a:off x="1263311" y="4150616"/>
            <a:ext cx="732402" cy="743018"/>
          </a:xfrm>
          <a:prstGeom prst="rect">
            <a:avLst/>
          </a:prstGeom>
          <a:no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bg1">
                    <a:lumMod val="85000"/>
                  </a:schemeClr>
                </a:solidFill>
              </a:rPr>
              <a:t>2</a:t>
            </a:r>
            <a:endParaRPr lang="en-US" sz="2400" b="1" dirty="0">
              <a:solidFill>
                <a:schemeClr val="bg1">
                  <a:lumMod val="85000"/>
                </a:schemeClr>
              </a:solidFill>
            </a:endParaRPr>
          </a:p>
        </p:txBody>
      </p:sp>
      <p:sp>
        <p:nvSpPr>
          <p:cNvPr id="18" name="Rectangle 17"/>
          <p:cNvSpPr/>
          <p:nvPr/>
        </p:nvSpPr>
        <p:spPr>
          <a:xfrm>
            <a:off x="7056931" y="2258551"/>
            <a:ext cx="732402" cy="743018"/>
          </a:xfrm>
          <a:prstGeom prst="rect">
            <a:avLst/>
          </a:prstGeom>
          <a:no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solidFill>
                  <a:srgbClr val="D9D9D9"/>
                </a:solidFill>
              </a:rPr>
              <a:t>5</a:t>
            </a:r>
            <a:endParaRPr lang="en-US" sz="4000" b="1" dirty="0">
              <a:solidFill>
                <a:srgbClr val="D9D9D9"/>
              </a:solidFill>
            </a:endParaRPr>
          </a:p>
        </p:txBody>
      </p:sp>
      <p:sp>
        <p:nvSpPr>
          <p:cNvPr id="19" name="Rectangle 18"/>
          <p:cNvSpPr/>
          <p:nvPr/>
        </p:nvSpPr>
        <p:spPr>
          <a:xfrm>
            <a:off x="7056931" y="4145408"/>
            <a:ext cx="732402" cy="743018"/>
          </a:xfrm>
          <a:prstGeom prst="rect">
            <a:avLst/>
          </a:prstGeom>
          <a:no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solidFill>
                  <a:srgbClr val="D9D9D9"/>
                </a:solidFill>
              </a:rPr>
              <a:t>6</a:t>
            </a:r>
            <a:endParaRPr lang="en-US" sz="4000" b="1" dirty="0">
              <a:solidFill>
                <a:srgbClr val="D9D9D9"/>
              </a:solidFill>
            </a:endParaRPr>
          </a:p>
        </p:txBody>
      </p:sp>
      <p:sp>
        <p:nvSpPr>
          <p:cNvPr id="13" name="Rectangle 12"/>
          <p:cNvSpPr/>
          <p:nvPr/>
        </p:nvSpPr>
        <p:spPr>
          <a:xfrm>
            <a:off x="1263311" y="2258551"/>
            <a:ext cx="732402" cy="743018"/>
          </a:xfrm>
          <a:prstGeom prst="rect">
            <a:avLst/>
          </a:prstGeom>
          <a:no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bg1">
                    <a:lumMod val="85000"/>
                  </a:schemeClr>
                </a:solidFill>
              </a:rPr>
              <a:t>1</a:t>
            </a:r>
            <a:endParaRPr lang="en-US" sz="2400" b="1" dirty="0">
              <a:solidFill>
                <a:schemeClr val="bg1">
                  <a:lumMod val="85000"/>
                </a:schemeClr>
              </a:solidFill>
            </a:endParaRPr>
          </a:p>
        </p:txBody>
      </p:sp>
      <p:sp>
        <p:nvSpPr>
          <p:cNvPr id="15" name="Rectangle 14"/>
          <p:cNvSpPr/>
          <p:nvPr/>
        </p:nvSpPr>
        <p:spPr>
          <a:xfrm>
            <a:off x="4166169" y="4150616"/>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4</a:t>
            </a:r>
            <a:endParaRPr lang="en-US" sz="2400" b="1" dirty="0">
              <a:solidFill>
                <a:schemeClr val="tx1"/>
              </a:solidFill>
            </a:endParaRPr>
          </a:p>
        </p:txBody>
      </p:sp>
      <p:sp>
        <p:nvSpPr>
          <p:cNvPr id="20" name="Rectangle 19"/>
          <p:cNvSpPr/>
          <p:nvPr/>
        </p:nvSpPr>
        <p:spPr>
          <a:xfrm>
            <a:off x="7066002" y="2258551"/>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5</a:t>
            </a:r>
            <a:endParaRPr lang="en-US" sz="2400" b="1" dirty="0">
              <a:solidFill>
                <a:schemeClr val="tx1"/>
              </a:solidFill>
            </a:endParaRPr>
          </a:p>
        </p:txBody>
      </p:sp>
      <p:sp>
        <p:nvSpPr>
          <p:cNvPr id="21" name="Rectangle 20"/>
          <p:cNvSpPr/>
          <p:nvPr/>
        </p:nvSpPr>
        <p:spPr>
          <a:xfrm>
            <a:off x="7066002" y="4145408"/>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6</a:t>
            </a:r>
            <a:endParaRPr lang="en-US" sz="2400" b="1" dirty="0">
              <a:solidFill>
                <a:schemeClr val="tx1"/>
              </a:solidFill>
            </a:endParaRPr>
          </a:p>
        </p:txBody>
      </p:sp>
      <p:sp>
        <p:nvSpPr>
          <p:cNvPr id="14" name="Rectangle 13"/>
          <p:cNvSpPr/>
          <p:nvPr/>
        </p:nvSpPr>
        <p:spPr>
          <a:xfrm>
            <a:off x="8699500" y="6000234"/>
            <a:ext cx="284515" cy="307777"/>
          </a:xfrm>
          <a:prstGeom prst="rect">
            <a:avLst/>
          </a:prstGeom>
        </p:spPr>
        <p:txBody>
          <a:bodyPr wrap="none">
            <a:spAutoFit/>
          </a:bodyPr>
          <a:lstStyle/>
          <a:p>
            <a:fld id="{FF9955BF-0F20-3648-B525-6C0C4A6239E3}" type="slidenum">
              <a:rPr lang="en-US" sz="1400" smtClean="0"/>
              <a:pPr/>
              <a:t>10</a:t>
            </a:fld>
            <a:endParaRPr lang="en-US" sz="1400" dirty="0"/>
          </a:p>
        </p:txBody>
      </p:sp>
    </p:spTree>
    <p:extLst>
      <p:ext uri="{BB962C8B-B14F-4D97-AF65-F5344CB8AC3E}">
        <p14:creationId xmlns:p14="http://schemas.microsoft.com/office/powerpoint/2010/main" val="12602280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5" name="Rectangle 4"/>
          <p:cNvSpPr/>
          <p:nvPr/>
        </p:nvSpPr>
        <p:spPr>
          <a:xfrm>
            <a:off x="0" y="1130300"/>
            <a:ext cx="9144000" cy="57277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8699500" y="6000234"/>
            <a:ext cx="284515" cy="307777"/>
          </a:xfrm>
          <a:prstGeom prst="rect">
            <a:avLst/>
          </a:prstGeom>
        </p:spPr>
        <p:txBody>
          <a:bodyPr wrap="none">
            <a:spAutoFit/>
          </a:bodyPr>
          <a:lstStyle/>
          <a:p>
            <a:fld id="{FF9955BF-0F20-3648-B525-6C0C4A6239E3}" type="slidenum">
              <a:rPr lang="en-US" sz="1400" smtClean="0"/>
              <a:pPr/>
              <a:t>11</a:t>
            </a:fld>
            <a:endParaRPr lang="en-US" sz="1400" dirty="0"/>
          </a:p>
        </p:txBody>
      </p:sp>
      <p:pic>
        <p:nvPicPr>
          <p:cNvPr id="6" name="Picture 5" descr="process graphic_3 Novemb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57338"/>
            <a:ext cx="8823960" cy="4940808"/>
          </a:xfrm>
          <a:prstGeom prst="rect">
            <a:avLst/>
          </a:prstGeom>
        </p:spPr>
      </p:pic>
    </p:spTree>
    <p:extLst>
      <p:ext uri="{BB962C8B-B14F-4D97-AF65-F5344CB8AC3E}">
        <p14:creationId xmlns:p14="http://schemas.microsoft.com/office/powerpoint/2010/main" val="410447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smtClean="0"/>
              <a:t>Standard Domain Measures</a:t>
            </a:r>
            <a:endParaRPr lang="en-US" cap="all" dirty="0"/>
          </a:p>
        </p:txBody>
      </p:sp>
      <p:sp>
        <p:nvSpPr>
          <p:cNvPr id="3" name="TextBox 59"/>
          <p:cNvSpPr txBox="1">
            <a:spLocks noChangeArrowheads="1"/>
          </p:cNvSpPr>
          <p:nvPr/>
        </p:nvSpPr>
        <p:spPr bwMode="auto">
          <a:xfrm flipH="1">
            <a:off x="3530600" y="1103487"/>
            <a:ext cx="2263775" cy="2369880"/>
          </a:xfrm>
          <a:prstGeom prst="rect">
            <a:avLst/>
          </a:prstGeom>
          <a:solidFill>
            <a:schemeClr val="bg1"/>
          </a:solidFill>
          <a:ln>
            <a:noFill/>
          </a:ln>
        </p:spPr>
        <p:txBody>
          <a:bodyPr>
            <a:spAutoFit/>
          </a:bodyPr>
          <a:lstStyle>
            <a:lvl1pPr marL="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eaLnBrk="1" hangingPunct="1">
              <a:spcBef>
                <a:spcPts val="600"/>
              </a:spcBef>
              <a:defRPr/>
            </a:pPr>
            <a:r>
              <a:rPr lang="en-US" altLang="en-US" sz="1100" dirty="0" smtClean="0"/>
              <a:t>Race/Ethnicity: OMB (2 Q)</a:t>
            </a:r>
          </a:p>
          <a:p>
            <a:pPr marL="0" eaLnBrk="1" hangingPunct="1">
              <a:spcBef>
                <a:spcPts val="600"/>
              </a:spcBef>
              <a:defRPr/>
            </a:pPr>
            <a:r>
              <a:rPr lang="en-US" altLang="en-US" sz="1100" dirty="0" smtClean="0"/>
              <a:t>Optimism:  LOT-R (6 Q)</a:t>
            </a:r>
          </a:p>
          <a:p>
            <a:pPr marL="0" eaLnBrk="1" hangingPunct="1">
              <a:spcBef>
                <a:spcPts val="600"/>
              </a:spcBef>
              <a:defRPr/>
            </a:pPr>
            <a:r>
              <a:rPr lang="en-US" altLang="en-US" sz="1100" dirty="0" smtClean="0"/>
              <a:t>Dietary Pattern: Fruit and Vegetable Consumption (2 Q)</a:t>
            </a:r>
          </a:p>
          <a:p>
            <a:pPr marL="0" eaLnBrk="1" hangingPunct="1">
              <a:spcBef>
                <a:spcPts val="600"/>
              </a:spcBef>
              <a:defRPr/>
            </a:pPr>
            <a:endParaRPr lang="en-US" altLang="en-US" sz="1100" dirty="0"/>
          </a:p>
          <a:p>
            <a:pPr marL="0" eaLnBrk="1" hangingPunct="1">
              <a:spcBef>
                <a:spcPts val="600"/>
              </a:spcBef>
              <a:defRPr/>
            </a:pPr>
            <a:endParaRPr lang="en-US" altLang="en-US" sz="1100" dirty="0" smtClean="0"/>
          </a:p>
          <a:p>
            <a:pPr marL="0" eaLnBrk="1" hangingPunct="1">
              <a:spcBef>
                <a:spcPts val="600"/>
              </a:spcBef>
              <a:defRPr/>
            </a:pPr>
            <a:endParaRPr lang="en-US" altLang="en-US" sz="1100" dirty="0" smtClean="0"/>
          </a:p>
          <a:p>
            <a:pPr marL="0" eaLnBrk="1" hangingPunct="1">
              <a:spcBef>
                <a:spcPts val="600"/>
              </a:spcBef>
              <a:defRPr/>
            </a:pPr>
            <a:endParaRPr lang="en-US" altLang="en-US" sz="1100" dirty="0" smtClean="0"/>
          </a:p>
          <a:p>
            <a:pPr marL="0" eaLnBrk="1" hangingPunct="1">
              <a:spcBef>
                <a:spcPts val="600"/>
              </a:spcBef>
              <a:defRPr/>
            </a:pPr>
            <a:r>
              <a:rPr lang="en-US" altLang="en-US" sz="1100" dirty="0" smtClean="0"/>
              <a:t/>
            </a:r>
            <a:br>
              <a:rPr lang="en-US" altLang="en-US" sz="1100" dirty="0" smtClean="0"/>
            </a:br>
            <a:endParaRPr lang="en-US" altLang="en-US" sz="1100" dirty="0" smtClean="0"/>
          </a:p>
        </p:txBody>
      </p:sp>
      <p:sp>
        <p:nvSpPr>
          <p:cNvPr id="4" name="TextBox 108"/>
          <p:cNvSpPr txBox="1">
            <a:spLocks noChangeArrowheads="1"/>
          </p:cNvSpPr>
          <p:nvPr/>
        </p:nvSpPr>
        <p:spPr bwMode="auto">
          <a:xfrm flipH="1">
            <a:off x="1271588" y="1089123"/>
            <a:ext cx="1989137" cy="2124075"/>
          </a:xfrm>
          <a:prstGeom prst="rect">
            <a:avLst/>
          </a:prstGeom>
          <a:solidFill>
            <a:schemeClr val="bg1"/>
          </a:solidFill>
          <a:ln w="9525">
            <a:no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dirty="0">
                <a:latin typeface="Arial" pitchFamily="34" charset="0"/>
              </a:rPr>
              <a:t> Self-Efficacy: NIH Toolbox (10 Q)</a:t>
            </a: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a:p>
            <a:pPr eaLnBrk="1" hangingPunct="1">
              <a:spcBef>
                <a:spcPct val="0"/>
              </a:spcBef>
              <a:buFontTx/>
              <a:buNone/>
            </a:pPr>
            <a:endParaRPr lang="en-US" altLang="en-US" sz="1100" dirty="0">
              <a:latin typeface="Arial" pitchFamily="34" charset="0"/>
            </a:endParaRPr>
          </a:p>
        </p:txBody>
      </p:sp>
      <p:sp>
        <p:nvSpPr>
          <p:cNvPr id="5" name="TextBox 10"/>
          <p:cNvSpPr txBox="1">
            <a:spLocks noChangeArrowheads="1"/>
          </p:cNvSpPr>
          <p:nvPr/>
        </p:nvSpPr>
        <p:spPr bwMode="auto">
          <a:xfrm>
            <a:off x="4021677" y="6261977"/>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a:cs typeface="Arial"/>
              </a:rPr>
              <a:t>Usefulness</a:t>
            </a:r>
          </a:p>
        </p:txBody>
      </p:sp>
      <p:sp>
        <p:nvSpPr>
          <p:cNvPr id="6" name="TextBox 11"/>
          <p:cNvSpPr txBox="1">
            <a:spLocks noChangeArrowheads="1"/>
          </p:cNvSpPr>
          <p:nvPr/>
        </p:nvSpPr>
        <p:spPr bwMode="auto">
          <a:xfrm rot="16200000">
            <a:off x="-2524919" y="3666429"/>
            <a:ext cx="6167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latin typeface="Arial"/>
                <a:cs typeface="Arial"/>
              </a:rPr>
              <a:t>Readiness</a:t>
            </a:r>
          </a:p>
        </p:txBody>
      </p:sp>
      <p:sp>
        <p:nvSpPr>
          <p:cNvPr id="7" name="TextBox 4"/>
          <p:cNvSpPr txBox="1">
            <a:spLocks noChangeArrowheads="1"/>
          </p:cNvSpPr>
          <p:nvPr/>
        </p:nvSpPr>
        <p:spPr bwMode="auto">
          <a:xfrm flipH="1">
            <a:off x="7240588" y="6038409"/>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a:cs typeface="Arial"/>
              </a:rPr>
              <a:t>3</a:t>
            </a:r>
          </a:p>
        </p:txBody>
      </p:sp>
      <p:sp>
        <p:nvSpPr>
          <p:cNvPr id="8" name="TextBox 5"/>
          <p:cNvSpPr txBox="1">
            <a:spLocks noChangeArrowheads="1"/>
          </p:cNvSpPr>
          <p:nvPr/>
        </p:nvSpPr>
        <p:spPr bwMode="auto">
          <a:xfrm flipH="1">
            <a:off x="4454525" y="6057459"/>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a:cs typeface="Arial"/>
              </a:rPr>
              <a:t>2</a:t>
            </a:r>
          </a:p>
        </p:txBody>
      </p:sp>
      <p:sp>
        <p:nvSpPr>
          <p:cNvPr id="9" name="TextBox 6"/>
          <p:cNvSpPr txBox="1">
            <a:spLocks noChangeArrowheads="1"/>
          </p:cNvSpPr>
          <p:nvPr/>
        </p:nvSpPr>
        <p:spPr bwMode="auto">
          <a:xfrm flipH="1">
            <a:off x="2098675" y="6017771"/>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a:cs typeface="Arial"/>
              </a:rPr>
              <a:t>1</a:t>
            </a:r>
          </a:p>
        </p:txBody>
      </p:sp>
      <p:sp>
        <p:nvSpPr>
          <p:cNvPr id="10" name="TextBox 7"/>
          <p:cNvSpPr txBox="1">
            <a:spLocks noChangeArrowheads="1"/>
          </p:cNvSpPr>
          <p:nvPr/>
        </p:nvSpPr>
        <p:spPr bwMode="auto">
          <a:xfrm flipH="1">
            <a:off x="731838" y="187334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a:cs typeface="Arial"/>
              </a:rPr>
              <a:t>3</a:t>
            </a:r>
          </a:p>
        </p:txBody>
      </p:sp>
      <p:sp>
        <p:nvSpPr>
          <p:cNvPr id="11" name="TextBox 8"/>
          <p:cNvSpPr txBox="1">
            <a:spLocks noChangeArrowheads="1"/>
          </p:cNvSpPr>
          <p:nvPr/>
        </p:nvSpPr>
        <p:spPr bwMode="auto">
          <a:xfrm flipH="1">
            <a:off x="771525" y="3711673"/>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a:cs typeface="Arial"/>
              </a:rPr>
              <a:t>2</a:t>
            </a:r>
          </a:p>
        </p:txBody>
      </p:sp>
      <p:sp>
        <p:nvSpPr>
          <p:cNvPr id="12" name="TextBox 9"/>
          <p:cNvSpPr txBox="1">
            <a:spLocks noChangeArrowheads="1"/>
          </p:cNvSpPr>
          <p:nvPr/>
        </p:nvSpPr>
        <p:spPr bwMode="auto">
          <a:xfrm flipH="1">
            <a:off x="754063" y="524519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a:cs typeface="Arial"/>
              </a:rPr>
              <a:t>1</a:t>
            </a:r>
          </a:p>
        </p:txBody>
      </p:sp>
      <p:sp>
        <p:nvSpPr>
          <p:cNvPr id="13" name="TextBox 16"/>
          <p:cNvSpPr txBox="1">
            <a:spLocks noChangeArrowheads="1"/>
          </p:cNvSpPr>
          <p:nvPr/>
        </p:nvSpPr>
        <p:spPr bwMode="auto">
          <a:xfrm flipH="1">
            <a:off x="6099175" y="1092298"/>
            <a:ext cx="2751138" cy="2262187"/>
          </a:xfrm>
          <a:prstGeom prst="rect">
            <a:avLst/>
          </a:prstGeom>
          <a:solidFill>
            <a:schemeClr val="bg1"/>
          </a:solidFill>
          <a:ln w="9525">
            <a:noFill/>
            <a:miter lim="800000"/>
            <a:headEnd/>
            <a:tailEnd/>
          </a:ln>
        </p:spPr>
        <p:txBody>
          <a:bodyPr>
            <a:spAutoFit/>
          </a:bodyPr>
          <a:lstStyle/>
          <a:p>
            <a:pPr>
              <a:spcBef>
                <a:spcPts val="400"/>
              </a:spcBef>
              <a:defRPr/>
            </a:pPr>
            <a:r>
              <a:rPr lang="en-US" sz="1100" b="1" dirty="0"/>
              <a:t>Race/Ethnicity</a:t>
            </a:r>
            <a:r>
              <a:rPr lang="en-US" sz="1100" dirty="0"/>
              <a:t>: U.S. Census (2 Q)</a:t>
            </a:r>
          </a:p>
          <a:p>
            <a:pPr>
              <a:spcBef>
                <a:spcPts val="400"/>
              </a:spcBef>
              <a:defRPr/>
            </a:pPr>
            <a:r>
              <a:rPr lang="en-US" sz="1100" dirty="0"/>
              <a:t>Education: Educational Attainment (2 Q)</a:t>
            </a:r>
          </a:p>
          <a:p>
            <a:pPr>
              <a:spcBef>
                <a:spcPts val="400"/>
              </a:spcBef>
              <a:defRPr/>
            </a:pPr>
            <a:r>
              <a:rPr lang="en-US" sz="1100" dirty="0"/>
              <a:t>Physical Activity: Exercise Vital Signs </a:t>
            </a:r>
            <a:br>
              <a:rPr lang="en-US" sz="1100" dirty="0"/>
            </a:br>
            <a:r>
              <a:rPr lang="en-US" sz="1100" dirty="0"/>
              <a:t>(2 Q)</a:t>
            </a:r>
          </a:p>
          <a:p>
            <a:pPr>
              <a:spcBef>
                <a:spcPts val="400"/>
              </a:spcBef>
              <a:defRPr/>
            </a:pPr>
            <a:r>
              <a:rPr lang="en-US" sz="1100" b="1" dirty="0"/>
              <a:t>Tobacco Use</a:t>
            </a:r>
            <a:r>
              <a:rPr lang="en-US" sz="1100" dirty="0"/>
              <a:t>: NHIS (2 Q) </a:t>
            </a:r>
          </a:p>
          <a:p>
            <a:pPr>
              <a:spcBef>
                <a:spcPts val="400"/>
              </a:spcBef>
              <a:defRPr/>
            </a:pPr>
            <a:r>
              <a:rPr lang="en-US" sz="1100" dirty="0"/>
              <a:t>Social Connection and  Isolation: NHANES III (4 Q)</a:t>
            </a:r>
          </a:p>
          <a:p>
            <a:pPr>
              <a:spcBef>
                <a:spcPts val="400"/>
              </a:spcBef>
              <a:defRPr/>
            </a:pPr>
            <a:r>
              <a:rPr lang="en-US" sz="1100" dirty="0"/>
              <a:t>Neighborhood and Community Compositional Characteristic: </a:t>
            </a:r>
            <a:r>
              <a:rPr lang="en-US" sz="1100" b="1" dirty="0"/>
              <a:t>Residential address </a:t>
            </a:r>
            <a:r>
              <a:rPr lang="en-US" sz="1100" dirty="0"/>
              <a:t>(1 Q)</a:t>
            </a:r>
          </a:p>
          <a:p>
            <a:pPr>
              <a:spcBef>
                <a:spcPts val="400"/>
              </a:spcBef>
              <a:defRPr/>
            </a:pPr>
            <a:endParaRPr lang="en-US" sz="1100" dirty="0"/>
          </a:p>
        </p:txBody>
      </p:sp>
      <p:sp>
        <p:nvSpPr>
          <p:cNvPr id="15" name="TextBox 38"/>
          <p:cNvSpPr txBox="1">
            <a:spLocks noChangeArrowheads="1"/>
          </p:cNvSpPr>
          <p:nvPr/>
        </p:nvSpPr>
        <p:spPr bwMode="auto">
          <a:xfrm flipH="1">
            <a:off x="6103938" y="3114773"/>
            <a:ext cx="2746375" cy="2093912"/>
          </a:xfrm>
          <a:prstGeom prst="rect">
            <a:avLst/>
          </a:prstGeom>
          <a:solidFill>
            <a:schemeClr val="bg1"/>
          </a:solidFill>
          <a:ln>
            <a:noFill/>
          </a:ln>
        </p:spPr>
        <p:txBody>
          <a:bodyPr>
            <a:spAutoFit/>
          </a:bodyPr>
          <a:lstStyle>
            <a:lvl1pPr marL="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eaLnBrk="1" hangingPunct="1">
              <a:spcBef>
                <a:spcPts val="400"/>
              </a:spcBef>
              <a:buFont typeface="Arial" charset="0"/>
              <a:buNone/>
              <a:defRPr/>
            </a:pPr>
            <a:r>
              <a:rPr lang="en-US" altLang="en-US" sz="1100" dirty="0" smtClean="0">
                <a:solidFill>
                  <a:srgbClr val="000000"/>
                </a:solidFill>
              </a:rPr>
              <a:t>Financial Strain: Overall Financial Resource Strain (1 Q)</a:t>
            </a:r>
          </a:p>
          <a:p>
            <a:pPr marL="0" eaLnBrk="1" hangingPunct="1">
              <a:spcBef>
                <a:spcPts val="400"/>
              </a:spcBef>
              <a:defRPr/>
            </a:pPr>
            <a:r>
              <a:rPr lang="en-US" altLang="en-US" sz="1100" dirty="0" smtClean="0">
                <a:solidFill>
                  <a:srgbClr val="000000"/>
                </a:solidFill>
              </a:rPr>
              <a:t>Stress</a:t>
            </a:r>
            <a:r>
              <a:rPr lang="en-US" altLang="en-US" sz="1100" dirty="0">
                <a:solidFill>
                  <a:srgbClr val="000000"/>
                </a:solidFill>
              </a:rPr>
              <a:t>: Elo et al. (2003) (1 Q)</a:t>
            </a:r>
          </a:p>
          <a:p>
            <a:pPr marL="0" eaLnBrk="1" hangingPunct="1">
              <a:spcBef>
                <a:spcPts val="400"/>
              </a:spcBef>
              <a:defRPr/>
            </a:pPr>
            <a:r>
              <a:rPr lang="en-US" altLang="en-US" sz="1100" dirty="0" smtClean="0">
                <a:solidFill>
                  <a:srgbClr val="000000"/>
                </a:solidFill>
              </a:rPr>
              <a:t>Depression</a:t>
            </a:r>
            <a:r>
              <a:rPr lang="en-US" altLang="en-US" sz="1100" dirty="0">
                <a:solidFill>
                  <a:srgbClr val="000000"/>
                </a:solidFill>
              </a:rPr>
              <a:t>: PHQ-2 (2 Q)</a:t>
            </a:r>
          </a:p>
          <a:p>
            <a:pPr marL="0" eaLnBrk="1" hangingPunct="1">
              <a:spcBef>
                <a:spcPts val="400"/>
              </a:spcBef>
              <a:defRPr/>
            </a:pPr>
            <a:r>
              <a:rPr lang="en-US" altLang="en-US" sz="1100" b="1" dirty="0"/>
              <a:t>Alcohol Use</a:t>
            </a:r>
            <a:r>
              <a:rPr lang="en-US" altLang="en-US" sz="1100" dirty="0"/>
              <a:t>: AUDIT-C (3 Q)</a:t>
            </a:r>
          </a:p>
          <a:p>
            <a:pPr marL="0" eaLnBrk="1" hangingPunct="1">
              <a:spcBef>
                <a:spcPts val="400"/>
              </a:spcBef>
              <a:defRPr/>
            </a:pPr>
            <a:r>
              <a:rPr lang="en-US" sz="1100" dirty="0"/>
              <a:t>Neighborhood and Community Compositional </a:t>
            </a:r>
            <a:r>
              <a:rPr lang="en-US" sz="1100" dirty="0" smtClean="0"/>
              <a:t>Characteristic</a:t>
            </a:r>
            <a:r>
              <a:rPr lang="en-US" altLang="en-US" sz="1100" dirty="0" smtClean="0">
                <a:solidFill>
                  <a:srgbClr val="000000"/>
                </a:solidFill>
              </a:rPr>
              <a:t>: Census Tract-Median Income </a:t>
            </a:r>
          </a:p>
          <a:p>
            <a:pPr marL="0" eaLnBrk="1" hangingPunct="1">
              <a:spcBef>
                <a:spcPts val="400"/>
              </a:spcBef>
              <a:defRPr/>
            </a:pPr>
            <a:endParaRPr lang="en-US" altLang="en-US" sz="1100" dirty="0">
              <a:solidFill>
                <a:srgbClr val="000000"/>
              </a:solidFill>
            </a:endParaRPr>
          </a:p>
          <a:p>
            <a:pPr marL="0" eaLnBrk="1" hangingPunct="1">
              <a:spcBef>
                <a:spcPts val="400"/>
              </a:spcBef>
              <a:defRPr/>
            </a:pPr>
            <a:endParaRPr lang="en-US" altLang="en-US" sz="1100" dirty="0" smtClean="0">
              <a:solidFill>
                <a:srgbClr val="000000"/>
              </a:solidFill>
            </a:endParaRPr>
          </a:p>
        </p:txBody>
      </p:sp>
      <p:sp>
        <p:nvSpPr>
          <p:cNvPr id="16" name="Right Brace 15"/>
          <p:cNvSpPr/>
          <p:nvPr/>
        </p:nvSpPr>
        <p:spPr>
          <a:xfrm flipH="1">
            <a:off x="1011238" y="3100485"/>
            <a:ext cx="61912" cy="1592263"/>
          </a:xfrm>
          <a:prstGeom prst="righ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C000"/>
              </a:solidFill>
            </a:endParaRPr>
          </a:p>
        </p:txBody>
      </p:sp>
      <p:sp>
        <p:nvSpPr>
          <p:cNvPr id="17" name="Right Brace 16"/>
          <p:cNvSpPr/>
          <p:nvPr/>
        </p:nvSpPr>
        <p:spPr>
          <a:xfrm flipH="1">
            <a:off x="1023938" y="1092298"/>
            <a:ext cx="46037" cy="1951037"/>
          </a:xfrm>
          <a:prstGeom prst="righ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C000"/>
              </a:solidFill>
            </a:endParaRPr>
          </a:p>
        </p:txBody>
      </p:sp>
      <p:sp>
        <p:nvSpPr>
          <p:cNvPr id="18" name="Right Brace 17"/>
          <p:cNvSpPr/>
          <p:nvPr/>
        </p:nvSpPr>
        <p:spPr>
          <a:xfrm rot="16200000" flipH="1">
            <a:off x="2138363" y="4966846"/>
            <a:ext cx="141288" cy="2103437"/>
          </a:xfrm>
          <a:prstGeom prst="righ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C000"/>
              </a:solidFill>
            </a:endParaRPr>
          </a:p>
        </p:txBody>
      </p:sp>
      <p:sp>
        <p:nvSpPr>
          <p:cNvPr id="19" name="Right Brace 18"/>
          <p:cNvSpPr/>
          <p:nvPr/>
        </p:nvSpPr>
        <p:spPr>
          <a:xfrm rot="16200000" flipH="1">
            <a:off x="4497388" y="4784283"/>
            <a:ext cx="192088" cy="2474913"/>
          </a:xfrm>
          <a:prstGeom prst="righ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C000"/>
              </a:solidFill>
            </a:endParaRPr>
          </a:p>
        </p:txBody>
      </p:sp>
      <p:sp>
        <p:nvSpPr>
          <p:cNvPr id="20" name="TextBox 86"/>
          <p:cNvSpPr txBox="1">
            <a:spLocks noChangeArrowheads="1"/>
          </p:cNvSpPr>
          <p:nvPr/>
        </p:nvSpPr>
        <p:spPr bwMode="auto">
          <a:xfrm flipH="1">
            <a:off x="6102350" y="4722910"/>
            <a:ext cx="2747963" cy="1277938"/>
          </a:xfrm>
          <a:prstGeom prst="rect">
            <a:avLst/>
          </a:prstGeom>
          <a:solidFill>
            <a:schemeClr val="bg1"/>
          </a:solidFill>
          <a:ln w="9525">
            <a:noFill/>
            <a:miter lim="800000"/>
            <a:headEnd/>
            <a:tailEnd/>
          </a:ln>
        </p:spPr>
        <p:txBody>
          <a:bodyPr>
            <a:spAutoFit/>
          </a:bodyPr>
          <a:lstStyle/>
          <a:p>
            <a:pPr>
              <a:defRPr/>
            </a:pPr>
            <a:r>
              <a:rPr lang="en-US" altLang="en-US" sz="1100" dirty="0">
                <a:solidFill>
                  <a:srgbClr val="000000"/>
                </a:solidFill>
                <a:latin typeface="Arial" charset="0"/>
                <a:cs typeface="Arial" charset="0"/>
              </a:rPr>
              <a:t>Exposure to Violence: Intimate Partner Violence: HARK (4 Q)</a:t>
            </a:r>
          </a:p>
          <a:p>
            <a:pPr>
              <a:defRPr/>
            </a:pPr>
            <a:endParaRPr lang="en-US" altLang="en-US" sz="1100" dirty="0">
              <a:solidFill>
                <a:srgbClr val="000000"/>
              </a:solidFill>
              <a:latin typeface="Arial" charset="0"/>
              <a:cs typeface="Arial" charset="0"/>
            </a:endParaRPr>
          </a:p>
          <a:p>
            <a:pPr>
              <a:defRPr/>
            </a:pPr>
            <a:endParaRPr lang="en-US" altLang="en-US" sz="1100" dirty="0">
              <a:solidFill>
                <a:srgbClr val="000000"/>
              </a:solidFill>
              <a:latin typeface="Arial" charset="0"/>
              <a:cs typeface="Arial" charset="0"/>
            </a:endParaRPr>
          </a:p>
          <a:p>
            <a:pPr>
              <a:defRPr/>
            </a:pPr>
            <a:endParaRPr lang="en-US" altLang="en-US" sz="1100" dirty="0">
              <a:solidFill>
                <a:srgbClr val="000000"/>
              </a:solidFill>
              <a:latin typeface="Arial" charset="0"/>
              <a:cs typeface="Arial" charset="0"/>
            </a:endParaRPr>
          </a:p>
          <a:p>
            <a:pPr>
              <a:defRPr/>
            </a:pPr>
            <a:endParaRPr lang="en-US" altLang="en-US" sz="1100" dirty="0">
              <a:solidFill>
                <a:srgbClr val="000000"/>
              </a:solidFill>
              <a:latin typeface="Arial" charset="0"/>
              <a:cs typeface="Arial" charset="0"/>
            </a:endParaRPr>
          </a:p>
          <a:p>
            <a:pPr>
              <a:defRPr/>
            </a:pPr>
            <a:endParaRPr lang="en-US" altLang="en-US" sz="1100" dirty="0">
              <a:solidFill>
                <a:srgbClr val="000000"/>
              </a:solidFill>
              <a:latin typeface="Arial" charset="0"/>
              <a:cs typeface="Arial" charset="0"/>
            </a:endParaRPr>
          </a:p>
        </p:txBody>
      </p:sp>
      <p:sp>
        <p:nvSpPr>
          <p:cNvPr id="21" name="TextBox 59"/>
          <p:cNvSpPr txBox="1">
            <a:spLocks noChangeArrowheads="1"/>
          </p:cNvSpPr>
          <p:nvPr/>
        </p:nvSpPr>
        <p:spPr bwMode="auto">
          <a:xfrm flipH="1">
            <a:off x="1271588" y="3170335"/>
            <a:ext cx="1989137" cy="1754188"/>
          </a:xfrm>
          <a:prstGeom prst="rect">
            <a:avLst/>
          </a:prstGeom>
          <a:solidFill>
            <a:schemeClr val="bg1"/>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 typeface="Arial" pitchFamily="34" charset="0"/>
              <a:buNone/>
            </a:pPr>
            <a:r>
              <a:rPr lang="en-US" altLang="en-US" sz="1100" dirty="0">
                <a:latin typeface="Arial" pitchFamily="34" charset="0"/>
              </a:rPr>
              <a:t>Sex Orientation: Self identity (1 Q)</a:t>
            </a:r>
          </a:p>
          <a:p>
            <a:pPr eaLnBrk="1" hangingPunct="1">
              <a:spcBef>
                <a:spcPts val="600"/>
              </a:spcBef>
              <a:buFontTx/>
              <a:buNone/>
            </a:pPr>
            <a:r>
              <a:rPr lang="en-US" altLang="en-US" sz="1100" dirty="0">
                <a:latin typeface="Arial" pitchFamily="34" charset="0"/>
              </a:rPr>
              <a:t>Health Literacy: Chew et al (2008) (3 Q)</a:t>
            </a:r>
          </a:p>
          <a:p>
            <a:pPr eaLnBrk="1" hangingPunct="1">
              <a:spcBef>
                <a:spcPts val="600"/>
              </a:spcBef>
              <a:buFontTx/>
              <a:buNone/>
            </a:pPr>
            <a:r>
              <a:rPr lang="en-US" altLang="en-US" sz="1100" dirty="0">
                <a:latin typeface="Arial" pitchFamily="34" charset="0"/>
              </a:rPr>
              <a:t> Depression: PROMIS-8b (8 Q)</a:t>
            </a:r>
          </a:p>
          <a:p>
            <a:pPr eaLnBrk="1" hangingPunct="1">
              <a:spcBef>
                <a:spcPts val="600"/>
              </a:spcBef>
              <a:buFontTx/>
              <a:buNone/>
            </a:pPr>
            <a:endParaRPr lang="en-US" altLang="en-US" sz="1100" dirty="0">
              <a:latin typeface="Arial" pitchFamily="34" charset="0"/>
            </a:endParaRPr>
          </a:p>
          <a:p>
            <a:pPr eaLnBrk="1" hangingPunct="1">
              <a:spcBef>
                <a:spcPts val="600"/>
              </a:spcBef>
              <a:buFontTx/>
              <a:buNone/>
            </a:pPr>
            <a:endParaRPr lang="en-US" altLang="en-US" sz="1100" dirty="0">
              <a:latin typeface="Arial" pitchFamily="34" charset="0"/>
            </a:endParaRPr>
          </a:p>
        </p:txBody>
      </p:sp>
      <p:sp>
        <p:nvSpPr>
          <p:cNvPr id="22" name="TextBox 59"/>
          <p:cNvSpPr txBox="1">
            <a:spLocks noChangeArrowheads="1"/>
          </p:cNvSpPr>
          <p:nvPr/>
        </p:nvSpPr>
        <p:spPr bwMode="auto">
          <a:xfrm flipH="1">
            <a:off x="3530600" y="3136998"/>
            <a:ext cx="2262188" cy="1806575"/>
          </a:xfrm>
          <a:prstGeom prst="rect">
            <a:avLst/>
          </a:prstGeom>
          <a:solidFill>
            <a:schemeClr val="bg1"/>
          </a:solidFill>
          <a:ln>
            <a:noFill/>
          </a:ln>
        </p:spPr>
        <p:txBody>
          <a:bodyPr>
            <a:spAutoFit/>
          </a:bodyPr>
          <a:lstStyle>
            <a:lvl1pPr marL="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eaLnBrk="1" hangingPunct="1">
              <a:spcBef>
                <a:spcPts val="600"/>
              </a:spcBef>
              <a:buFont typeface="Arial" charset="0"/>
              <a:buNone/>
              <a:defRPr/>
            </a:pPr>
            <a:r>
              <a:rPr lang="en-US" altLang="en-US" sz="1100" dirty="0" smtClean="0"/>
              <a:t>Employment: MESA (1 Q)</a:t>
            </a:r>
          </a:p>
          <a:p>
            <a:pPr marL="0" eaLnBrk="1" hangingPunct="1">
              <a:spcBef>
                <a:spcPts val="600"/>
              </a:spcBef>
              <a:defRPr/>
            </a:pPr>
            <a:r>
              <a:rPr lang="en-US" altLang="en-US" sz="1100" dirty="0">
                <a:solidFill>
                  <a:srgbClr val="000000"/>
                </a:solidFill>
              </a:rPr>
              <a:t>Financial Strain: Food Insufficiency (1 Q)</a:t>
            </a:r>
          </a:p>
          <a:p>
            <a:pPr marL="0" eaLnBrk="1" hangingPunct="1">
              <a:spcBef>
                <a:spcPts val="600"/>
              </a:spcBef>
              <a:defRPr/>
            </a:pPr>
            <a:r>
              <a:rPr lang="en-US" altLang="en-US" sz="1100" dirty="0"/>
              <a:t>Anxiety: PROMIS-7a (7 Q)</a:t>
            </a:r>
          </a:p>
          <a:p>
            <a:pPr marL="0" eaLnBrk="1" hangingPunct="1">
              <a:spcBef>
                <a:spcPts val="600"/>
              </a:spcBef>
              <a:defRPr/>
            </a:pPr>
            <a:r>
              <a:rPr lang="en-US" altLang="en-US" sz="1100" dirty="0"/>
              <a:t>Anxiety: GAD-7 (7 Q) </a:t>
            </a:r>
          </a:p>
          <a:p>
            <a:pPr marL="0" eaLnBrk="1" hangingPunct="1">
              <a:spcBef>
                <a:spcPts val="600"/>
              </a:spcBef>
              <a:defRPr/>
            </a:pPr>
            <a:r>
              <a:rPr lang="en-US" altLang="en-US" sz="1100" dirty="0" smtClean="0"/>
              <a:t>Conscientiousness</a:t>
            </a:r>
            <a:r>
              <a:rPr lang="en-US" altLang="en-US" sz="1100" dirty="0"/>
              <a:t>: Big </a:t>
            </a:r>
            <a:r>
              <a:rPr lang="en-US" altLang="en-US" sz="1100" dirty="0" smtClean="0"/>
              <a:t>Five Inventory (1 Q)</a:t>
            </a:r>
            <a:endParaRPr lang="en-US" altLang="en-US" sz="1100" dirty="0"/>
          </a:p>
          <a:p>
            <a:pPr marL="0" eaLnBrk="1" hangingPunct="1">
              <a:spcBef>
                <a:spcPts val="400"/>
              </a:spcBef>
              <a:defRPr/>
            </a:pPr>
            <a:endParaRPr lang="en-US" altLang="en-US" sz="1100" dirty="0">
              <a:solidFill>
                <a:srgbClr val="000000"/>
              </a:solidFill>
            </a:endParaRPr>
          </a:p>
        </p:txBody>
      </p:sp>
      <p:sp>
        <p:nvSpPr>
          <p:cNvPr id="23" name="TextBox 59"/>
          <p:cNvSpPr txBox="1">
            <a:spLocks noChangeArrowheads="1"/>
          </p:cNvSpPr>
          <p:nvPr/>
        </p:nvSpPr>
        <p:spPr bwMode="auto">
          <a:xfrm flipH="1">
            <a:off x="3530600" y="4737198"/>
            <a:ext cx="2263775" cy="1262062"/>
          </a:xfrm>
          <a:prstGeom prst="rect">
            <a:avLst/>
          </a:prstGeom>
          <a:solidFill>
            <a:schemeClr val="bg1"/>
          </a:solidFill>
          <a:ln>
            <a:noFill/>
          </a:ln>
        </p:spPr>
        <p:txBody>
          <a:bodyPr>
            <a:spAutoFit/>
          </a:bodyPr>
          <a:lstStyle>
            <a:lvl1pPr marL="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eaLnBrk="1" hangingPunct="1">
              <a:spcBef>
                <a:spcPts val="400"/>
              </a:spcBef>
              <a:defRPr/>
            </a:pPr>
            <a:r>
              <a:rPr lang="en-US" altLang="en-US" sz="1100" dirty="0"/>
              <a:t>Sex Orientation: Behavior (1 Q)</a:t>
            </a:r>
          </a:p>
          <a:p>
            <a:pPr marL="0" eaLnBrk="1" hangingPunct="1">
              <a:spcBef>
                <a:spcPts val="400"/>
              </a:spcBef>
              <a:defRPr/>
            </a:pPr>
            <a:r>
              <a:rPr lang="en-US" altLang="en-US" sz="1100" dirty="0" smtClean="0"/>
              <a:t>Country of Origin: U.S. Census (2 Q)</a:t>
            </a:r>
          </a:p>
          <a:p>
            <a:pPr marL="0" eaLnBrk="1" hangingPunct="1">
              <a:spcBef>
                <a:spcPts val="400"/>
              </a:spcBef>
              <a:defRPr/>
            </a:pPr>
            <a:r>
              <a:rPr lang="en-US" altLang="en-US" sz="1100" dirty="0" smtClean="0"/>
              <a:t>Financial Strain: Housing Insecurity (1 Q)</a:t>
            </a:r>
          </a:p>
          <a:p>
            <a:pPr marL="0" eaLnBrk="1" hangingPunct="1">
              <a:spcBef>
                <a:spcPts val="400"/>
              </a:spcBef>
              <a:defRPr/>
            </a:pPr>
            <a:r>
              <a:rPr lang="en-US" altLang="en-US" sz="1100" dirty="0" smtClean="0"/>
              <a:t>Physical Activity: Accelometer</a:t>
            </a:r>
            <a:endParaRPr lang="en-US" altLang="en-US" sz="1100" dirty="0"/>
          </a:p>
        </p:txBody>
      </p:sp>
      <p:sp>
        <p:nvSpPr>
          <p:cNvPr id="24" name="TextBox 59"/>
          <p:cNvSpPr txBox="1">
            <a:spLocks noChangeArrowheads="1"/>
          </p:cNvSpPr>
          <p:nvPr/>
        </p:nvSpPr>
        <p:spPr bwMode="auto">
          <a:xfrm flipH="1">
            <a:off x="1271588" y="4741960"/>
            <a:ext cx="1989137" cy="1262063"/>
          </a:xfrm>
          <a:prstGeom prst="rect">
            <a:avLst/>
          </a:prstGeom>
          <a:solidFill>
            <a:schemeClr val="bg1"/>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None/>
            </a:pPr>
            <a:r>
              <a:rPr lang="en-US" altLang="en-US" sz="1100" dirty="0">
                <a:latin typeface="Arial" pitchFamily="34" charset="0"/>
              </a:rPr>
              <a:t>Stress: ACE (11 Q)</a:t>
            </a:r>
          </a:p>
          <a:p>
            <a:pPr eaLnBrk="1" hangingPunct="1">
              <a:spcBef>
                <a:spcPts val="600"/>
              </a:spcBef>
              <a:buFontTx/>
              <a:buNone/>
            </a:pPr>
            <a:r>
              <a:rPr lang="en-US" altLang="en-US" sz="1100" dirty="0">
                <a:latin typeface="Arial" pitchFamily="34" charset="0"/>
              </a:rPr>
              <a:t>Patient Engagement/ Activation: PAM</a:t>
            </a:r>
            <a:endParaRPr lang="en-US" altLang="en-US" sz="1100" baseline="30000" dirty="0">
              <a:latin typeface="Times New Roman" pitchFamily="18" charset="0"/>
              <a:cs typeface="Times New Roman" pitchFamily="18" charset="0"/>
            </a:endParaRPr>
          </a:p>
          <a:p>
            <a:pPr eaLnBrk="1" hangingPunct="1">
              <a:spcBef>
                <a:spcPts val="600"/>
              </a:spcBef>
              <a:buFontTx/>
              <a:buNone/>
            </a:pPr>
            <a:r>
              <a:rPr lang="en-US" altLang="en-US" sz="1100" dirty="0">
                <a:latin typeface="Arial" pitchFamily="34" charset="0"/>
              </a:rPr>
              <a:t>Self-Efficacy: Self-efficacy Scales for Specific Behaviors</a:t>
            </a:r>
          </a:p>
        </p:txBody>
      </p:sp>
      <p:sp>
        <p:nvSpPr>
          <p:cNvPr id="25" name="Right Brace 24"/>
          <p:cNvSpPr/>
          <p:nvPr/>
        </p:nvSpPr>
        <p:spPr>
          <a:xfrm rot="16200000" flipH="1">
            <a:off x="7277894" y="4564415"/>
            <a:ext cx="220663" cy="2924175"/>
          </a:xfrm>
          <a:prstGeom prst="righ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C000"/>
              </a:solidFill>
            </a:endParaRPr>
          </a:p>
        </p:txBody>
      </p:sp>
      <p:sp>
        <p:nvSpPr>
          <p:cNvPr id="26" name="TextBox 37"/>
          <p:cNvSpPr txBox="1">
            <a:spLocks noChangeArrowheads="1"/>
          </p:cNvSpPr>
          <p:nvPr/>
        </p:nvSpPr>
        <p:spPr bwMode="auto">
          <a:xfrm>
            <a:off x="7273060" y="6336970"/>
            <a:ext cx="20828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None/>
            </a:pPr>
            <a:r>
              <a:rPr lang="en-US" altLang="en-US" sz="1000" b="1" cap="all" dirty="0">
                <a:latin typeface="Arial" pitchFamily="34" charset="0"/>
              </a:rPr>
              <a:t>Committee </a:t>
            </a:r>
            <a:r>
              <a:rPr lang="en-US" altLang="en-US" sz="1000" b="1" cap="all" dirty="0" smtClean="0">
                <a:latin typeface="Arial" pitchFamily="34" charset="0"/>
              </a:rPr>
              <a:t>Judgment</a:t>
            </a:r>
          </a:p>
          <a:p>
            <a:pPr eaLnBrk="1" hangingPunct="1">
              <a:spcBef>
                <a:spcPts val="600"/>
              </a:spcBef>
              <a:buFontTx/>
              <a:buNone/>
            </a:pPr>
            <a:r>
              <a:rPr lang="en-US" altLang="en-US" sz="1000" dirty="0" smtClean="0">
                <a:latin typeface="Arial" pitchFamily="34" charset="0"/>
              </a:rPr>
              <a:t>1 =         2 =        3 = </a:t>
            </a:r>
            <a:endParaRPr lang="en-US" altLang="en-US" sz="1000" dirty="0">
              <a:latin typeface="Arial" pitchFamily="34" charset="0"/>
            </a:endParaRPr>
          </a:p>
        </p:txBody>
      </p:sp>
      <p:sp>
        <p:nvSpPr>
          <p:cNvPr id="27" name="Isosceles Triangle 26"/>
          <p:cNvSpPr/>
          <p:nvPr/>
        </p:nvSpPr>
        <p:spPr>
          <a:xfrm rot="10800000" flipV="1">
            <a:off x="5924550" y="1176435"/>
            <a:ext cx="122238" cy="8096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Isosceles Triangle 27"/>
          <p:cNvSpPr/>
          <p:nvPr/>
        </p:nvSpPr>
        <p:spPr>
          <a:xfrm rot="10800000" flipV="1">
            <a:off x="5924550" y="1419323"/>
            <a:ext cx="122238" cy="80962"/>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Isosceles Triangle 28"/>
          <p:cNvSpPr/>
          <p:nvPr/>
        </p:nvSpPr>
        <p:spPr>
          <a:xfrm rot="10800000" flipV="1">
            <a:off x="5924550" y="1649510"/>
            <a:ext cx="122238" cy="8096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Isosceles Triangle 29"/>
          <p:cNvSpPr/>
          <p:nvPr/>
        </p:nvSpPr>
        <p:spPr>
          <a:xfrm rot="10800000" flipV="1">
            <a:off x="3349625" y="1158973"/>
            <a:ext cx="122238" cy="87312"/>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Isosceles Triangle 30"/>
          <p:cNvSpPr/>
          <p:nvPr/>
        </p:nvSpPr>
        <p:spPr>
          <a:xfrm rot="10800000" flipV="1">
            <a:off x="5924550" y="2005110"/>
            <a:ext cx="123825" cy="8096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Isosceles Triangle 31"/>
          <p:cNvSpPr/>
          <p:nvPr/>
        </p:nvSpPr>
        <p:spPr>
          <a:xfrm rot="10800000" flipV="1">
            <a:off x="5934075" y="2251173"/>
            <a:ext cx="122238" cy="80962"/>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Isosceles Triangle 32"/>
          <p:cNvSpPr/>
          <p:nvPr/>
        </p:nvSpPr>
        <p:spPr>
          <a:xfrm rot="10800000" flipV="1">
            <a:off x="5927725" y="2621060"/>
            <a:ext cx="120650" cy="8096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gular Pentagon 33"/>
          <p:cNvSpPr/>
          <p:nvPr/>
        </p:nvSpPr>
        <p:spPr>
          <a:xfrm>
            <a:off x="8063188" y="6618241"/>
            <a:ext cx="122238" cy="120650"/>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Isosceles Triangle 34"/>
          <p:cNvSpPr/>
          <p:nvPr/>
        </p:nvSpPr>
        <p:spPr>
          <a:xfrm>
            <a:off x="5942013" y="3573560"/>
            <a:ext cx="106362" cy="6985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Isosceles Triangle 35"/>
          <p:cNvSpPr/>
          <p:nvPr/>
        </p:nvSpPr>
        <p:spPr>
          <a:xfrm>
            <a:off x="5932488" y="3208435"/>
            <a:ext cx="106362" cy="6985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Diamond 36"/>
          <p:cNvSpPr/>
          <p:nvPr/>
        </p:nvSpPr>
        <p:spPr>
          <a:xfrm>
            <a:off x="1095375" y="4824510"/>
            <a:ext cx="122238"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gular Pentagon 37"/>
          <p:cNvSpPr/>
          <p:nvPr/>
        </p:nvSpPr>
        <p:spPr>
          <a:xfrm>
            <a:off x="3362325" y="4840385"/>
            <a:ext cx="106363" cy="90488"/>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gular Pentagon 38"/>
          <p:cNvSpPr/>
          <p:nvPr/>
        </p:nvSpPr>
        <p:spPr>
          <a:xfrm>
            <a:off x="3360738" y="5048348"/>
            <a:ext cx="106362" cy="92075"/>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Regular Pentagon 39"/>
          <p:cNvSpPr/>
          <p:nvPr/>
        </p:nvSpPr>
        <p:spPr>
          <a:xfrm>
            <a:off x="3351213" y="1406623"/>
            <a:ext cx="101600" cy="98425"/>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Regular Pentagon 40"/>
          <p:cNvSpPr/>
          <p:nvPr/>
        </p:nvSpPr>
        <p:spPr>
          <a:xfrm>
            <a:off x="3354388" y="1651098"/>
            <a:ext cx="101600" cy="100012"/>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Regular Pentagon 41"/>
          <p:cNvSpPr/>
          <p:nvPr/>
        </p:nvSpPr>
        <p:spPr>
          <a:xfrm>
            <a:off x="1095375" y="3278383"/>
            <a:ext cx="101600" cy="92075"/>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Diamond 42"/>
          <p:cNvSpPr/>
          <p:nvPr/>
        </p:nvSpPr>
        <p:spPr>
          <a:xfrm>
            <a:off x="1073150" y="4073623"/>
            <a:ext cx="122238"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Diamond 43"/>
          <p:cNvSpPr/>
          <p:nvPr/>
        </p:nvSpPr>
        <p:spPr>
          <a:xfrm>
            <a:off x="7574300" y="6627654"/>
            <a:ext cx="122238"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Isosceles Triangle 44"/>
          <p:cNvSpPr/>
          <p:nvPr/>
        </p:nvSpPr>
        <p:spPr>
          <a:xfrm>
            <a:off x="5932488" y="4033935"/>
            <a:ext cx="107950" cy="6985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Isosceles Triangle 45"/>
          <p:cNvSpPr/>
          <p:nvPr/>
        </p:nvSpPr>
        <p:spPr>
          <a:xfrm>
            <a:off x="5913438" y="4813398"/>
            <a:ext cx="107950" cy="6985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Diamond 46"/>
          <p:cNvSpPr/>
          <p:nvPr/>
        </p:nvSpPr>
        <p:spPr>
          <a:xfrm>
            <a:off x="1095375" y="5091210"/>
            <a:ext cx="122238"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Diamond 47"/>
          <p:cNvSpPr/>
          <p:nvPr/>
        </p:nvSpPr>
        <p:spPr>
          <a:xfrm>
            <a:off x="3354388" y="5456335"/>
            <a:ext cx="125412"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Diamond 48"/>
          <p:cNvSpPr/>
          <p:nvPr/>
        </p:nvSpPr>
        <p:spPr>
          <a:xfrm>
            <a:off x="1098550" y="5489673"/>
            <a:ext cx="120650"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Diamond 49"/>
          <p:cNvSpPr/>
          <p:nvPr/>
        </p:nvSpPr>
        <p:spPr>
          <a:xfrm>
            <a:off x="1082675" y="1174848"/>
            <a:ext cx="122238"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Diamond 50"/>
          <p:cNvSpPr/>
          <p:nvPr/>
        </p:nvSpPr>
        <p:spPr>
          <a:xfrm>
            <a:off x="3362325" y="5799235"/>
            <a:ext cx="127000"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Isosceles Triangle 51"/>
          <p:cNvSpPr/>
          <p:nvPr/>
        </p:nvSpPr>
        <p:spPr>
          <a:xfrm>
            <a:off x="5932488" y="3821210"/>
            <a:ext cx="106362" cy="6826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Right Brace 52"/>
          <p:cNvSpPr/>
          <p:nvPr/>
        </p:nvSpPr>
        <p:spPr>
          <a:xfrm flipH="1">
            <a:off x="1031875" y="4722910"/>
            <a:ext cx="46038" cy="1281113"/>
          </a:xfrm>
          <a:prstGeom prst="righ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C000"/>
              </a:solidFill>
            </a:endParaRPr>
          </a:p>
        </p:txBody>
      </p:sp>
      <p:sp>
        <p:nvSpPr>
          <p:cNvPr id="54" name="Regular Pentagon 53"/>
          <p:cNvSpPr/>
          <p:nvPr/>
        </p:nvSpPr>
        <p:spPr>
          <a:xfrm>
            <a:off x="3370263" y="3219548"/>
            <a:ext cx="106362" cy="92075"/>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Diamond 54"/>
          <p:cNvSpPr/>
          <p:nvPr/>
        </p:nvSpPr>
        <p:spPr>
          <a:xfrm>
            <a:off x="1066800" y="3681510"/>
            <a:ext cx="122238"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Regular Pentagon 55"/>
          <p:cNvSpPr/>
          <p:nvPr/>
        </p:nvSpPr>
        <p:spPr>
          <a:xfrm>
            <a:off x="3368675" y="3878360"/>
            <a:ext cx="106363" cy="92075"/>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Regular Pentagon 56"/>
          <p:cNvSpPr/>
          <p:nvPr/>
        </p:nvSpPr>
        <p:spPr>
          <a:xfrm>
            <a:off x="3379788" y="4129185"/>
            <a:ext cx="106362" cy="92075"/>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Isosceles Triangle 57"/>
          <p:cNvSpPr/>
          <p:nvPr/>
        </p:nvSpPr>
        <p:spPr>
          <a:xfrm rot="10800000" flipV="1">
            <a:off x="5927725" y="4249835"/>
            <a:ext cx="120650" cy="8096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Diamond 58"/>
          <p:cNvSpPr/>
          <p:nvPr/>
        </p:nvSpPr>
        <p:spPr>
          <a:xfrm>
            <a:off x="3354388" y="4372073"/>
            <a:ext cx="131762" cy="101600"/>
          </a:xfrm>
          <a:prstGeom prst="diamon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0" name="Straight Connector 59"/>
          <p:cNvCxnSpPr/>
          <p:nvPr/>
        </p:nvCxnSpPr>
        <p:spPr>
          <a:xfrm>
            <a:off x="5830888" y="1047732"/>
            <a:ext cx="36512" cy="500182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Regular Pentagon 60"/>
          <p:cNvSpPr/>
          <p:nvPr/>
        </p:nvSpPr>
        <p:spPr>
          <a:xfrm>
            <a:off x="3378200" y="3519585"/>
            <a:ext cx="106363" cy="92075"/>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Isosceles Triangle 61"/>
          <p:cNvSpPr/>
          <p:nvPr/>
        </p:nvSpPr>
        <p:spPr>
          <a:xfrm>
            <a:off x="8544120" y="6643137"/>
            <a:ext cx="134326" cy="861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TextBox 37"/>
          <p:cNvSpPr txBox="1">
            <a:spLocks noChangeArrowheads="1"/>
          </p:cNvSpPr>
          <p:nvPr/>
        </p:nvSpPr>
        <p:spPr bwMode="auto">
          <a:xfrm>
            <a:off x="1002304" y="6608555"/>
            <a:ext cx="58924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None/>
            </a:pPr>
            <a:r>
              <a:rPr lang="en-US" altLang="en-US" sz="1000" b="1" cap="all" dirty="0" smtClean="0">
                <a:latin typeface="Arial" pitchFamily="34" charset="0"/>
              </a:rPr>
              <a:t>NOTE:</a:t>
            </a:r>
            <a:r>
              <a:rPr lang="en-US" altLang="en-US" sz="1000" cap="all" dirty="0" smtClean="0">
                <a:latin typeface="Arial" pitchFamily="34" charset="0"/>
              </a:rPr>
              <a:t> B</a:t>
            </a:r>
            <a:r>
              <a:rPr lang="en-US" altLang="en-US" sz="1000" dirty="0" smtClean="0">
                <a:latin typeface="Arial" pitchFamily="34" charset="0"/>
              </a:rPr>
              <a:t>olded items are domains that are already frequently collected.</a:t>
            </a:r>
            <a:endParaRPr lang="en-US" altLang="en-US" sz="1000" dirty="0">
              <a:latin typeface="Arial" pitchFamily="34" charset="0"/>
            </a:endParaRPr>
          </a:p>
        </p:txBody>
      </p:sp>
      <p:cxnSp>
        <p:nvCxnSpPr>
          <p:cNvPr id="64" name="Straight Connector 63"/>
          <p:cNvCxnSpPr/>
          <p:nvPr/>
        </p:nvCxnSpPr>
        <p:spPr>
          <a:xfrm>
            <a:off x="1026266" y="3078183"/>
            <a:ext cx="7578725"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34203" y="4716483"/>
            <a:ext cx="7578725"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273595" y="1066320"/>
            <a:ext cx="36512" cy="500182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802240" y="6512332"/>
            <a:ext cx="341760" cy="261610"/>
          </a:xfrm>
          <a:prstGeom prst="rect">
            <a:avLst/>
          </a:prstGeom>
        </p:spPr>
        <p:txBody>
          <a:bodyPr wrap="none">
            <a:spAutoFit/>
          </a:bodyPr>
          <a:lstStyle/>
          <a:p>
            <a:fld id="{FF9955BF-0F20-3648-B525-6C0C4A6239E3}" type="slidenum">
              <a:rPr lang="en-US" sz="1100">
                <a:solidFill>
                  <a:prstClr val="black"/>
                </a:solidFill>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lang="en-US" dirty="0"/>
          </a:p>
        </p:txBody>
      </p:sp>
    </p:spTree>
    <p:extLst>
      <p:ext uri="{BB962C8B-B14F-4D97-AF65-F5344CB8AC3E}">
        <p14:creationId xmlns:p14="http://schemas.microsoft.com/office/powerpoint/2010/main" val="11636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92" y="396121"/>
            <a:ext cx="8210723" cy="1542401"/>
          </a:xfrm>
        </p:spPr>
        <p:txBody>
          <a:bodyPr/>
          <a:lstStyle/>
          <a:p>
            <a:r>
              <a:rPr lang="en-US" dirty="0" smtClean="0"/>
              <a:t>CORE DOMAINS &amp; MEASURES</a:t>
            </a:r>
            <a:br>
              <a:rPr lang="en-US" dirty="0" smtClean="0"/>
            </a:br>
            <a:r>
              <a:rPr lang="en-US" sz="2400" dirty="0" smtClean="0">
                <a:solidFill>
                  <a:srgbClr val="29ACD0"/>
                </a:solidFill>
              </a:rPr>
              <a:t>WITH SUGGESTED FREQUENCY OF ASSESSMENT</a:t>
            </a:r>
            <a:endParaRPr lang="en-US" sz="2400" dirty="0">
              <a:solidFill>
                <a:srgbClr val="29ACD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69192515"/>
              </p:ext>
            </p:extLst>
          </p:nvPr>
        </p:nvGraphicFramePr>
        <p:xfrm>
          <a:off x="413412" y="1773045"/>
          <a:ext cx="8329960" cy="3960876"/>
        </p:xfrm>
        <a:graphic>
          <a:graphicData uri="http://schemas.openxmlformats.org/drawingml/2006/table">
            <a:tbl>
              <a:tblPr firstRow="1" firstCol="1" bandRow="1">
                <a:tableStyleId>{5C22544A-7EE6-4342-B048-85BDC9FD1C3A}</a:tableStyleId>
              </a:tblPr>
              <a:tblGrid>
                <a:gridCol w="3936379"/>
                <a:gridCol w="1973766"/>
                <a:gridCol w="2419815"/>
              </a:tblGrid>
              <a:tr h="267123">
                <a:tc>
                  <a:txBody>
                    <a:bodyPr/>
                    <a:lstStyle/>
                    <a:p>
                      <a:pPr marL="0" marR="0">
                        <a:lnSpc>
                          <a:spcPct val="115000"/>
                        </a:lnSpc>
                        <a:spcBef>
                          <a:spcPts val="0"/>
                        </a:spcBef>
                        <a:spcAft>
                          <a:spcPts val="0"/>
                        </a:spcAft>
                      </a:pPr>
                      <a:r>
                        <a:rPr lang="en-US" sz="1600" dirty="0">
                          <a:solidFill>
                            <a:schemeClr val="tx1"/>
                          </a:solidFill>
                          <a:effectLst/>
                        </a:rPr>
                        <a:t>DOMAIN/MEASURE</a:t>
                      </a:r>
                      <a:endParaRPr lang="en-US"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nSpc>
                          <a:spcPct val="115000"/>
                        </a:lnSpc>
                        <a:spcBef>
                          <a:spcPts val="0"/>
                        </a:spcBef>
                        <a:spcAft>
                          <a:spcPts val="0"/>
                        </a:spcAft>
                      </a:pPr>
                      <a:r>
                        <a:rPr lang="en-US" sz="1600" dirty="0">
                          <a:solidFill>
                            <a:schemeClr val="tx1"/>
                          </a:solidFill>
                          <a:effectLst/>
                        </a:rPr>
                        <a:t>MEASURE</a:t>
                      </a:r>
                      <a:endParaRPr lang="en-US" sz="1600" dirty="0">
                        <a:solidFill>
                          <a:schemeClr val="tx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nSpc>
                          <a:spcPct val="115000"/>
                        </a:lnSpc>
                        <a:spcBef>
                          <a:spcPts val="0"/>
                        </a:spcBef>
                        <a:spcAft>
                          <a:spcPts val="0"/>
                        </a:spcAft>
                      </a:pPr>
                      <a:r>
                        <a:rPr lang="en-US" sz="1600" dirty="0">
                          <a:solidFill>
                            <a:schemeClr val="tx1"/>
                          </a:solidFill>
                          <a:effectLst/>
                        </a:rPr>
                        <a:t>FREQUENCY</a:t>
                      </a:r>
                      <a:endParaRPr lang="en-US" sz="160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1402396">
                <a:tc>
                  <a:txBody>
                    <a:bodyPr/>
                    <a:lstStyle/>
                    <a:p>
                      <a:pPr marL="0" marR="0">
                        <a:lnSpc>
                          <a:spcPct val="115000"/>
                        </a:lnSpc>
                        <a:spcBef>
                          <a:spcPts val="0"/>
                        </a:spcBef>
                        <a:spcAft>
                          <a:spcPts val="0"/>
                        </a:spcAft>
                      </a:pPr>
                      <a:r>
                        <a:rPr lang="en-US" sz="1400" b="0" cap="none" baseline="0" dirty="0">
                          <a:effectLst/>
                        </a:rPr>
                        <a:t> </a:t>
                      </a:r>
                    </a:p>
                    <a:p>
                      <a:pPr marL="0" marR="0">
                        <a:lnSpc>
                          <a:spcPct val="115000"/>
                        </a:lnSpc>
                        <a:spcBef>
                          <a:spcPts val="0"/>
                        </a:spcBef>
                        <a:spcAft>
                          <a:spcPts val="0"/>
                        </a:spcAft>
                      </a:pPr>
                      <a:r>
                        <a:rPr lang="en-US" sz="1400" b="0" cap="none" baseline="0" dirty="0">
                          <a:solidFill>
                            <a:schemeClr val="tx1"/>
                          </a:solidFill>
                          <a:effectLst/>
                        </a:rPr>
                        <a:t>Alcohol Use</a:t>
                      </a:r>
                    </a:p>
                    <a:p>
                      <a:pPr marL="0" marR="0">
                        <a:lnSpc>
                          <a:spcPct val="115000"/>
                        </a:lnSpc>
                        <a:spcBef>
                          <a:spcPts val="0"/>
                        </a:spcBef>
                        <a:spcAft>
                          <a:spcPts val="0"/>
                        </a:spcAft>
                      </a:pPr>
                      <a:r>
                        <a:rPr lang="en-US" sz="1400" b="0" cap="none" baseline="0" dirty="0">
                          <a:solidFill>
                            <a:schemeClr val="tx1"/>
                          </a:solidFill>
                          <a:effectLst/>
                        </a:rPr>
                        <a:t>Race and </a:t>
                      </a:r>
                      <a:r>
                        <a:rPr lang="en-US" sz="1400" b="0" cap="none" baseline="0" dirty="0" smtClean="0">
                          <a:solidFill>
                            <a:schemeClr val="tx1"/>
                          </a:solidFill>
                          <a:effectLst/>
                        </a:rPr>
                        <a:t>Ethnicity</a:t>
                      </a:r>
                      <a:endParaRPr lang="en-US" sz="1400" b="0" cap="none" baseline="0" dirty="0">
                        <a:solidFill>
                          <a:schemeClr val="tx1"/>
                        </a:solidFill>
                        <a:effectLst/>
                      </a:endParaRPr>
                    </a:p>
                    <a:p>
                      <a:pPr marL="0" marR="0">
                        <a:lnSpc>
                          <a:spcPct val="115000"/>
                        </a:lnSpc>
                        <a:spcBef>
                          <a:spcPts val="0"/>
                        </a:spcBef>
                        <a:spcAft>
                          <a:spcPts val="0"/>
                        </a:spcAft>
                      </a:pPr>
                      <a:r>
                        <a:rPr lang="en-US" sz="1400" b="0" cap="none" baseline="0" dirty="0">
                          <a:solidFill>
                            <a:schemeClr val="tx1"/>
                          </a:solidFill>
                          <a:effectLst/>
                        </a:rPr>
                        <a:t>Residential Address</a:t>
                      </a:r>
                    </a:p>
                    <a:p>
                      <a:pPr marL="0" marR="0">
                        <a:lnSpc>
                          <a:spcPct val="115000"/>
                        </a:lnSpc>
                        <a:spcBef>
                          <a:spcPts val="0"/>
                        </a:spcBef>
                        <a:spcAft>
                          <a:spcPts val="0"/>
                        </a:spcAft>
                      </a:pPr>
                      <a:r>
                        <a:rPr lang="en-US" sz="1400" b="0" cap="none" baseline="0" dirty="0">
                          <a:solidFill>
                            <a:schemeClr val="tx1"/>
                          </a:solidFill>
                          <a:effectLst/>
                        </a:rPr>
                        <a:t>Tobacco </a:t>
                      </a:r>
                      <a:r>
                        <a:rPr lang="en-US" sz="1400" b="0" cap="none" baseline="0" dirty="0" smtClean="0">
                          <a:solidFill>
                            <a:schemeClr val="tx1"/>
                          </a:solidFill>
                          <a:effectLst/>
                        </a:rPr>
                        <a:t>Use </a:t>
                      </a:r>
                      <a:endParaRPr lang="en-US" sz="1400" b="0" cap="none" baseline="0" dirty="0">
                        <a:solidFill>
                          <a:schemeClr val="tx1"/>
                        </a:solidFill>
                        <a:effectLst/>
                      </a:endParaRPr>
                    </a:p>
                    <a:p>
                      <a:pPr marL="0" marR="0">
                        <a:lnSpc>
                          <a:spcPct val="115000"/>
                        </a:lnSpc>
                        <a:spcBef>
                          <a:spcPts val="0"/>
                        </a:spcBef>
                        <a:spcAft>
                          <a:spcPts val="0"/>
                        </a:spcAft>
                      </a:pPr>
                      <a:r>
                        <a:rPr lang="en-US" sz="1400" cap="none" baseline="0" dirty="0">
                          <a:effectLst/>
                        </a:rPr>
                        <a:t> </a:t>
                      </a:r>
                      <a:endParaRPr lang="en-US" sz="1400" cap="none" baseline="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smtClean="0">
                          <a:effectLst/>
                        </a:rPr>
                        <a:t>3 </a:t>
                      </a:r>
                      <a:r>
                        <a:rPr lang="en-US" sz="1400" dirty="0">
                          <a:effectLst/>
                        </a:rPr>
                        <a:t>questions</a:t>
                      </a:r>
                    </a:p>
                    <a:p>
                      <a:pPr marL="0" marR="0">
                        <a:lnSpc>
                          <a:spcPct val="115000"/>
                        </a:lnSpc>
                        <a:spcBef>
                          <a:spcPts val="0"/>
                        </a:spcBef>
                        <a:spcAft>
                          <a:spcPts val="0"/>
                        </a:spcAft>
                      </a:pPr>
                      <a:r>
                        <a:rPr lang="en-US" sz="1400" dirty="0">
                          <a:effectLst/>
                        </a:rPr>
                        <a:t>2 questions</a:t>
                      </a:r>
                    </a:p>
                    <a:p>
                      <a:pPr marL="0" marR="0">
                        <a:lnSpc>
                          <a:spcPct val="115000"/>
                        </a:lnSpc>
                        <a:spcBef>
                          <a:spcPts val="0"/>
                        </a:spcBef>
                        <a:spcAft>
                          <a:spcPts val="0"/>
                        </a:spcAft>
                      </a:pPr>
                      <a:r>
                        <a:rPr lang="en-US" sz="1400" dirty="0">
                          <a:effectLst/>
                        </a:rPr>
                        <a:t>1 question (geocoded)</a:t>
                      </a:r>
                    </a:p>
                    <a:p>
                      <a:pPr marL="0" marR="0">
                        <a:lnSpc>
                          <a:spcPct val="115000"/>
                        </a:lnSpc>
                        <a:spcBef>
                          <a:spcPts val="0"/>
                        </a:spcBef>
                        <a:spcAft>
                          <a:spcPts val="0"/>
                        </a:spcAft>
                      </a:pPr>
                      <a:r>
                        <a:rPr lang="en-US" sz="1400" dirty="0">
                          <a:effectLst/>
                        </a:rPr>
                        <a:t>2 questions</a:t>
                      </a:r>
                      <a:endParaRPr lang="en-US" sz="1400" dirty="0">
                        <a:effectLst/>
                        <a:latin typeface="Calibri"/>
                        <a:ea typeface="Calibri"/>
                        <a:cs typeface="Times New Roman"/>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Screen and follow up</a:t>
                      </a:r>
                    </a:p>
                    <a:p>
                      <a:pPr marL="0" marR="0">
                        <a:lnSpc>
                          <a:spcPct val="115000"/>
                        </a:lnSpc>
                        <a:spcBef>
                          <a:spcPts val="0"/>
                        </a:spcBef>
                        <a:spcAft>
                          <a:spcPts val="0"/>
                        </a:spcAft>
                      </a:pPr>
                      <a:r>
                        <a:rPr lang="en-US" sz="1400" dirty="0">
                          <a:effectLst/>
                        </a:rPr>
                        <a:t>At entry</a:t>
                      </a:r>
                    </a:p>
                    <a:p>
                      <a:pPr marL="0" marR="0">
                        <a:lnSpc>
                          <a:spcPct val="115000"/>
                        </a:lnSpc>
                        <a:spcBef>
                          <a:spcPts val="0"/>
                        </a:spcBef>
                        <a:spcAft>
                          <a:spcPts val="0"/>
                        </a:spcAft>
                      </a:pPr>
                      <a:r>
                        <a:rPr lang="en-US" sz="1400" dirty="0">
                          <a:effectLst/>
                        </a:rPr>
                        <a:t>Verify every visit</a:t>
                      </a:r>
                    </a:p>
                    <a:p>
                      <a:pPr marL="0" marR="0">
                        <a:lnSpc>
                          <a:spcPct val="115000"/>
                        </a:lnSpc>
                        <a:spcBef>
                          <a:spcPts val="0"/>
                        </a:spcBef>
                        <a:spcAft>
                          <a:spcPts val="0"/>
                        </a:spcAft>
                      </a:pPr>
                      <a:r>
                        <a:rPr lang="en-US" sz="1400" dirty="0">
                          <a:effectLst/>
                        </a:rPr>
                        <a:t>Screen and follow up</a:t>
                      </a:r>
                      <a:endParaRPr lang="en-US" sz="1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bg1">
                        <a:lumMod val="75000"/>
                      </a:schemeClr>
                    </a:solidFill>
                  </a:tcPr>
                </a:tc>
              </a:tr>
              <a:tr h="2103593">
                <a:tc>
                  <a:txBody>
                    <a:bodyPr/>
                    <a:lstStyle/>
                    <a:p>
                      <a:pPr marL="0" marR="0">
                        <a:lnSpc>
                          <a:spcPct val="115000"/>
                        </a:lnSpc>
                        <a:spcBef>
                          <a:spcPts val="0"/>
                        </a:spcBef>
                        <a:spcAft>
                          <a:spcPts val="0"/>
                        </a:spcAft>
                      </a:pPr>
                      <a:r>
                        <a:rPr lang="en-US" sz="1400" b="0" cap="none" baseline="0" dirty="0">
                          <a:solidFill>
                            <a:schemeClr val="tx1"/>
                          </a:solidFill>
                          <a:effectLst/>
                        </a:rPr>
                        <a:t>Census Tract-Median Income</a:t>
                      </a:r>
                    </a:p>
                    <a:p>
                      <a:pPr marL="0" marR="0">
                        <a:lnSpc>
                          <a:spcPct val="115000"/>
                        </a:lnSpc>
                        <a:spcBef>
                          <a:spcPts val="0"/>
                        </a:spcBef>
                        <a:spcAft>
                          <a:spcPts val="0"/>
                        </a:spcAft>
                      </a:pPr>
                      <a:r>
                        <a:rPr lang="en-US" sz="1400" b="0" cap="none" baseline="0" dirty="0">
                          <a:solidFill>
                            <a:schemeClr val="tx1"/>
                          </a:solidFill>
                          <a:effectLst/>
                        </a:rPr>
                        <a:t>Depression</a:t>
                      </a:r>
                    </a:p>
                    <a:p>
                      <a:pPr marL="0" marR="0">
                        <a:lnSpc>
                          <a:spcPct val="115000"/>
                        </a:lnSpc>
                        <a:spcBef>
                          <a:spcPts val="0"/>
                        </a:spcBef>
                        <a:spcAft>
                          <a:spcPts val="0"/>
                        </a:spcAft>
                      </a:pPr>
                      <a:r>
                        <a:rPr lang="en-US" sz="1400" b="0" cap="none" baseline="0" dirty="0">
                          <a:solidFill>
                            <a:schemeClr val="tx1"/>
                          </a:solidFill>
                          <a:effectLst/>
                        </a:rPr>
                        <a:t>Education</a:t>
                      </a:r>
                    </a:p>
                    <a:p>
                      <a:pPr marL="0" marR="0">
                        <a:lnSpc>
                          <a:spcPct val="115000"/>
                        </a:lnSpc>
                        <a:spcBef>
                          <a:spcPts val="0"/>
                        </a:spcBef>
                        <a:spcAft>
                          <a:spcPts val="0"/>
                        </a:spcAft>
                      </a:pPr>
                      <a:r>
                        <a:rPr lang="en-US" sz="1400" b="0" cap="none" baseline="0" dirty="0">
                          <a:solidFill>
                            <a:schemeClr val="tx1"/>
                          </a:solidFill>
                          <a:effectLst/>
                        </a:rPr>
                        <a:t>Financial Resource Strain</a:t>
                      </a:r>
                    </a:p>
                    <a:p>
                      <a:pPr marL="0" marR="0">
                        <a:lnSpc>
                          <a:spcPct val="115000"/>
                        </a:lnSpc>
                        <a:spcBef>
                          <a:spcPts val="0"/>
                        </a:spcBef>
                        <a:spcAft>
                          <a:spcPts val="0"/>
                        </a:spcAft>
                      </a:pPr>
                      <a:r>
                        <a:rPr lang="en-US" sz="1400" b="0" cap="none" baseline="0" dirty="0">
                          <a:solidFill>
                            <a:schemeClr val="tx1"/>
                          </a:solidFill>
                          <a:effectLst/>
                        </a:rPr>
                        <a:t>Intimate Partner Violence </a:t>
                      </a:r>
                    </a:p>
                    <a:p>
                      <a:pPr marL="0" marR="0">
                        <a:lnSpc>
                          <a:spcPct val="115000"/>
                        </a:lnSpc>
                        <a:spcBef>
                          <a:spcPts val="0"/>
                        </a:spcBef>
                        <a:spcAft>
                          <a:spcPts val="0"/>
                        </a:spcAft>
                      </a:pPr>
                      <a:r>
                        <a:rPr lang="en-US" sz="1400" b="0" cap="none" baseline="0" dirty="0">
                          <a:solidFill>
                            <a:schemeClr val="tx1"/>
                          </a:solidFill>
                          <a:effectLst/>
                        </a:rPr>
                        <a:t>Physical Activity</a:t>
                      </a:r>
                    </a:p>
                    <a:p>
                      <a:pPr marL="0" marR="0">
                        <a:lnSpc>
                          <a:spcPct val="115000"/>
                        </a:lnSpc>
                        <a:spcBef>
                          <a:spcPts val="0"/>
                        </a:spcBef>
                        <a:spcAft>
                          <a:spcPts val="0"/>
                        </a:spcAft>
                      </a:pPr>
                      <a:r>
                        <a:rPr lang="en-US" sz="1400" b="0" cap="none" baseline="0" dirty="0">
                          <a:solidFill>
                            <a:schemeClr val="tx1"/>
                          </a:solidFill>
                          <a:effectLst/>
                        </a:rPr>
                        <a:t>Social </a:t>
                      </a:r>
                      <a:r>
                        <a:rPr lang="en-US" sz="1400" b="0" cap="none" baseline="0" dirty="0" smtClean="0">
                          <a:solidFill>
                            <a:schemeClr val="tx1"/>
                          </a:solidFill>
                          <a:effectLst/>
                        </a:rPr>
                        <a:t>Connections </a:t>
                      </a:r>
                      <a:r>
                        <a:rPr lang="en-US" sz="1400" b="0" cap="none" baseline="0" dirty="0">
                          <a:solidFill>
                            <a:schemeClr val="tx1"/>
                          </a:solidFill>
                          <a:effectLst/>
                        </a:rPr>
                        <a:t>&amp; Social Isolation</a:t>
                      </a:r>
                    </a:p>
                    <a:p>
                      <a:pPr marL="0" marR="0">
                        <a:lnSpc>
                          <a:spcPct val="115000"/>
                        </a:lnSpc>
                        <a:spcBef>
                          <a:spcPts val="0"/>
                        </a:spcBef>
                        <a:spcAft>
                          <a:spcPts val="0"/>
                        </a:spcAft>
                      </a:pPr>
                      <a:r>
                        <a:rPr lang="en-US" sz="1400" b="0" cap="none" baseline="0" dirty="0">
                          <a:solidFill>
                            <a:schemeClr val="tx1"/>
                          </a:solidFill>
                          <a:effectLst/>
                        </a:rPr>
                        <a:t>Stress</a:t>
                      </a:r>
                      <a:endParaRPr lang="en-US" sz="1400" b="0" cap="none" baseline="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400" dirty="0">
                          <a:effectLst/>
                        </a:rPr>
                        <a:t>1 question (geocoded)</a:t>
                      </a:r>
                    </a:p>
                    <a:p>
                      <a:pPr marL="0" marR="0">
                        <a:lnSpc>
                          <a:spcPct val="115000"/>
                        </a:lnSpc>
                        <a:spcBef>
                          <a:spcPts val="0"/>
                        </a:spcBef>
                        <a:spcAft>
                          <a:spcPts val="0"/>
                        </a:spcAft>
                      </a:pPr>
                      <a:r>
                        <a:rPr lang="en-US" sz="1400" dirty="0">
                          <a:effectLst/>
                        </a:rPr>
                        <a:t>2 questions</a:t>
                      </a:r>
                    </a:p>
                    <a:p>
                      <a:pPr marL="0" marR="0">
                        <a:lnSpc>
                          <a:spcPct val="115000"/>
                        </a:lnSpc>
                        <a:spcBef>
                          <a:spcPts val="0"/>
                        </a:spcBef>
                        <a:spcAft>
                          <a:spcPts val="0"/>
                        </a:spcAft>
                      </a:pPr>
                      <a:r>
                        <a:rPr lang="en-US" sz="1400" dirty="0">
                          <a:effectLst/>
                        </a:rPr>
                        <a:t>2 questions</a:t>
                      </a:r>
                    </a:p>
                    <a:p>
                      <a:pPr marL="0" marR="0">
                        <a:lnSpc>
                          <a:spcPct val="115000"/>
                        </a:lnSpc>
                        <a:spcBef>
                          <a:spcPts val="0"/>
                        </a:spcBef>
                        <a:spcAft>
                          <a:spcPts val="0"/>
                        </a:spcAft>
                      </a:pPr>
                      <a:r>
                        <a:rPr lang="en-US" sz="1400" dirty="0">
                          <a:effectLst/>
                        </a:rPr>
                        <a:t>1 question</a:t>
                      </a:r>
                    </a:p>
                    <a:p>
                      <a:pPr marL="0" marR="0">
                        <a:lnSpc>
                          <a:spcPct val="115000"/>
                        </a:lnSpc>
                        <a:spcBef>
                          <a:spcPts val="0"/>
                        </a:spcBef>
                        <a:spcAft>
                          <a:spcPts val="0"/>
                        </a:spcAft>
                      </a:pPr>
                      <a:r>
                        <a:rPr lang="en-US" sz="1400" dirty="0">
                          <a:effectLst/>
                        </a:rPr>
                        <a:t>4 questions</a:t>
                      </a:r>
                    </a:p>
                    <a:p>
                      <a:pPr marL="0" marR="0">
                        <a:lnSpc>
                          <a:spcPct val="115000"/>
                        </a:lnSpc>
                        <a:spcBef>
                          <a:spcPts val="0"/>
                        </a:spcBef>
                        <a:spcAft>
                          <a:spcPts val="0"/>
                        </a:spcAft>
                      </a:pPr>
                      <a:r>
                        <a:rPr lang="en-US" sz="1400" dirty="0">
                          <a:effectLst/>
                        </a:rPr>
                        <a:t>2 questions</a:t>
                      </a:r>
                    </a:p>
                    <a:p>
                      <a:pPr marL="0" marR="0">
                        <a:lnSpc>
                          <a:spcPct val="115000"/>
                        </a:lnSpc>
                        <a:spcBef>
                          <a:spcPts val="0"/>
                        </a:spcBef>
                        <a:spcAft>
                          <a:spcPts val="0"/>
                        </a:spcAft>
                      </a:pPr>
                      <a:r>
                        <a:rPr lang="en-US" sz="1400" dirty="0">
                          <a:effectLst/>
                        </a:rPr>
                        <a:t>4 questions</a:t>
                      </a:r>
                    </a:p>
                    <a:p>
                      <a:pPr marL="0" marR="0">
                        <a:lnSpc>
                          <a:spcPct val="115000"/>
                        </a:lnSpc>
                        <a:spcBef>
                          <a:spcPts val="0"/>
                        </a:spcBef>
                        <a:spcAft>
                          <a:spcPts val="0"/>
                        </a:spcAft>
                      </a:pPr>
                      <a:r>
                        <a:rPr lang="en-US" sz="1400" dirty="0">
                          <a:effectLst/>
                        </a:rPr>
                        <a:t>1 question</a:t>
                      </a:r>
                      <a:endParaRPr lang="en-US" sz="14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400" dirty="0">
                          <a:effectLst/>
                        </a:rPr>
                        <a:t>Update on address change</a:t>
                      </a:r>
                    </a:p>
                    <a:p>
                      <a:pPr marL="0" marR="0">
                        <a:lnSpc>
                          <a:spcPct val="115000"/>
                        </a:lnSpc>
                        <a:spcBef>
                          <a:spcPts val="0"/>
                        </a:spcBef>
                        <a:spcAft>
                          <a:spcPts val="0"/>
                        </a:spcAft>
                      </a:pPr>
                      <a:r>
                        <a:rPr lang="en-US" sz="1400" dirty="0">
                          <a:effectLst/>
                        </a:rPr>
                        <a:t>Screen and follow up</a:t>
                      </a:r>
                    </a:p>
                    <a:p>
                      <a:pPr marL="0" marR="0">
                        <a:lnSpc>
                          <a:spcPct val="115000"/>
                        </a:lnSpc>
                        <a:spcBef>
                          <a:spcPts val="0"/>
                        </a:spcBef>
                        <a:spcAft>
                          <a:spcPts val="0"/>
                        </a:spcAft>
                      </a:pPr>
                      <a:r>
                        <a:rPr lang="en-US" sz="1400" dirty="0">
                          <a:effectLst/>
                        </a:rPr>
                        <a:t>At entry</a:t>
                      </a:r>
                    </a:p>
                    <a:p>
                      <a:pPr marL="0" marR="0">
                        <a:lnSpc>
                          <a:spcPct val="115000"/>
                        </a:lnSpc>
                        <a:spcBef>
                          <a:spcPts val="0"/>
                        </a:spcBef>
                        <a:spcAft>
                          <a:spcPts val="0"/>
                        </a:spcAft>
                      </a:pPr>
                      <a:r>
                        <a:rPr lang="en-US" sz="1400" dirty="0">
                          <a:effectLst/>
                        </a:rPr>
                        <a:t>Screen and follow up</a:t>
                      </a:r>
                    </a:p>
                    <a:p>
                      <a:pPr marL="0" marR="0">
                        <a:lnSpc>
                          <a:spcPct val="115000"/>
                        </a:lnSpc>
                        <a:spcBef>
                          <a:spcPts val="0"/>
                        </a:spcBef>
                        <a:spcAft>
                          <a:spcPts val="0"/>
                        </a:spcAft>
                      </a:pPr>
                      <a:r>
                        <a:rPr lang="en-US" sz="1400" dirty="0">
                          <a:effectLst/>
                        </a:rPr>
                        <a:t>Screen and follow up</a:t>
                      </a:r>
                    </a:p>
                    <a:p>
                      <a:pPr marL="0" marR="0">
                        <a:lnSpc>
                          <a:spcPct val="115000"/>
                        </a:lnSpc>
                        <a:spcBef>
                          <a:spcPts val="0"/>
                        </a:spcBef>
                        <a:spcAft>
                          <a:spcPts val="0"/>
                        </a:spcAft>
                      </a:pPr>
                      <a:r>
                        <a:rPr lang="en-US" sz="1400" dirty="0">
                          <a:effectLst/>
                        </a:rPr>
                        <a:t>Screen and follow up</a:t>
                      </a:r>
                    </a:p>
                    <a:p>
                      <a:pPr marL="0" marR="0">
                        <a:lnSpc>
                          <a:spcPct val="115000"/>
                        </a:lnSpc>
                        <a:spcBef>
                          <a:spcPts val="0"/>
                        </a:spcBef>
                        <a:spcAft>
                          <a:spcPts val="0"/>
                        </a:spcAft>
                      </a:pPr>
                      <a:r>
                        <a:rPr lang="en-US" sz="1400" dirty="0">
                          <a:effectLst/>
                        </a:rPr>
                        <a:t>Screen and follow up</a:t>
                      </a:r>
                    </a:p>
                    <a:p>
                      <a:pPr marL="0" marR="0">
                        <a:lnSpc>
                          <a:spcPct val="115000"/>
                        </a:lnSpc>
                        <a:spcBef>
                          <a:spcPts val="0"/>
                        </a:spcBef>
                        <a:spcAft>
                          <a:spcPts val="0"/>
                        </a:spcAft>
                      </a:pPr>
                      <a:r>
                        <a:rPr lang="en-US" sz="1400" dirty="0">
                          <a:effectLst/>
                        </a:rPr>
                        <a:t>Screen and follow up</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5" name="TextBox 4"/>
          <p:cNvSpPr txBox="1"/>
          <p:nvPr/>
        </p:nvSpPr>
        <p:spPr>
          <a:xfrm>
            <a:off x="133814" y="5907083"/>
            <a:ext cx="8441473" cy="430887"/>
          </a:xfrm>
          <a:prstGeom prst="rect">
            <a:avLst/>
          </a:prstGeom>
          <a:noFill/>
        </p:spPr>
        <p:txBody>
          <a:bodyPr wrap="square" rtlCol="0">
            <a:spAutoFit/>
          </a:bodyPr>
          <a:lstStyle/>
          <a:p>
            <a:r>
              <a:rPr lang="en-US" sz="1100" b="1" dirty="0" smtClean="0"/>
              <a:t>NOTE:</a:t>
            </a:r>
            <a:r>
              <a:rPr lang="en-US" sz="1100" dirty="0" smtClean="0"/>
              <a:t> Domains/Measures are listed in alphabetical order; domains/measures in the shaded area are currently frequently collected in clinical settings; domains/measures not in the shaded area are additional items not routinely collected in clinical settings. </a:t>
            </a:r>
            <a:endParaRPr lang="en-US" sz="1100" dirty="0"/>
          </a:p>
        </p:txBody>
      </p:sp>
      <p:sp>
        <p:nvSpPr>
          <p:cNvPr id="4" name="Rectangle 3"/>
          <p:cNvSpPr/>
          <p:nvPr/>
        </p:nvSpPr>
        <p:spPr>
          <a:xfrm>
            <a:off x="8600042" y="5968638"/>
            <a:ext cx="354584" cy="276999"/>
          </a:xfrm>
          <a:prstGeom prst="rect">
            <a:avLst/>
          </a:prstGeom>
        </p:spPr>
        <p:txBody>
          <a:bodyPr wrap="none">
            <a:spAutoFit/>
          </a:bodyPr>
          <a:lstStyle/>
          <a:p>
            <a:fld id="{FF9955BF-0F20-3648-B525-6C0C4A6239E3}" type="slidenum">
              <a:rPr lang="en-US" sz="1200"/>
              <a:pPr/>
              <a:t>13</a:t>
            </a:fld>
            <a:endParaRPr lang="en-US" sz="1200" dirty="0"/>
          </a:p>
        </p:txBody>
      </p:sp>
    </p:spTree>
    <p:extLst>
      <p:ext uri="{BB962C8B-B14F-4D97-AF65-F5344CB8AC3E}">
        <p14:creationId xmlns:p14="http://schemas.microsoft.com/office/powerpoint/2010/main" val="425344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FINDING</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765800" cy="1200329"/>
          </a:xfrm>
          <a:prstGeom prst="rect">
            <a:avLst/>
          </a:prstGeom>
        </p:spPr>
        <p:txBody>
          <a:bodyPr wrap="square">
            <a:spAutoFit/>
          </a:bodyPr>
          <a:lstStyle/>
          <a:p>
            <a:r>
              <a:rPr lang="en-US" dirty="0"/>
              <a:t>Four social and behavioral domains of health are already frequently collected in clinical settings. The value of this information would be increased if standard measures were used in capturing these data. </a:t>
            </a:r>
          </a:p>
        </p:txBody>
      </p:sp>
      <p:sp>
        <p:nvSpPr>
          <p:cNvPr id="5" name="Rectangle 4"/>
          <p:cNvSpPr/>
          <p:nvPr/>
        </p:nvSpPr>
        <p:spPr>
          <a:xfrm>
            <a:off x="802250" y="2116938"/>
            <a:ext cx="732402" cy="743018"/>
          </a:xfrm>
          <a:prstGeom prst="rect">
            <a:avLst/>
          </a:prstGeom>
          <a:solidFill>
            <a:srgbClr val="A4C93A"/>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5-1</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14</a:t>
            </a:fld>
            <a:endParaRPr lang="en-US" sz="1400" dirty="0"/>
          </a:p>
        </p:txBody>
      </p:sp>
    </p:spTree>
    <p:extLst>
      <p:ext uri="{BB962C8B-B14F-4D97-AF65-F5344CB8AC3E}">
        <p14:creationId xmlns:p14="http://schemas.microsoft.com/office/powerpoint/2010/main" val="6867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RECOMMENDATION </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803900" cy="2308324"/>
          </a:xfrm>
          <a:prstGeom prst="rect">
            <a:avLst/>
          </a:prstGeom>
        </p:spPr>
        <p:txBody>
          <a:bodyPr wrap="square">
            <a:spAutoFit/>
          </a:bodyPr>
          <a:lstStyle/>
          <a:p>
            <a:r>
              <a:rPr lang="en-US" dirty="0"/>
              <a:t>The Office of the National Coordinator for Health Information Technology and the Centers for Medicare </a:t>
            </a:r>
            <a:r>
              <a:rPr lang="en-US" dirty="0" smtClean="0"/>
              <a:t>&amp; Medicaid </a:t>
            </a:r>
            <a:r>
              <a:rPr lang="en-US" dirty="0"/>
              <a:t>Services should include in the certification and meaningful use regulations the standard measures recommended by this committee for four social and behavioral domains that are already regularly collected: race/ethnicity, tobacco use, alcohol use, and residential address. </a:t>
            </a:r>
          </a:p>
        </p:txBody>
      </p:sp>
      <p:sp>
        <p:nvSpPr>
          <p:cNvPr id="5" name="Rectangle 4"/>
          <p:cNvSpPr/>
          <p:nvPr/>
        </p:nvSpPr>
        <p:spPr>
          <a:xfrm>
            <a:off x="802250" y="2116938"/>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5-1</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15</a:t>
            </a:fld>
            <a:endParaRPr lang="en-US" sz="1400" dirty="0"/>
          </a:p>
        </p:txBody>
      </p:sp>
    </p:spTree>
    <p:extLst>
      <p:ext uri="{BB962C8B-B14F-4D97-AF65-F5344CB8AC3E}">
        <p14:creationId xmlns:p14="http://schemas.microsoft.com/office/powerpoint/2010/main" val="133916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FINDING</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473700" cy="2031325"/>
          </a:xfrm>
          <a:prstGeom prst="rect">
            <a:avLst/>
          </a:prstGeom>
        </p:spPr>
        <p:txBody>
          <a:bodyPr wrap="square">
            <a:spAutoFit/>
          </a:bodyPr>
          <a:lstStyle/>
          <a:p>
            <a:r>
              <a:rPr lang="en-US" dirty="0"/>
              <a:t>The addition of selected</a:t>
            </a:r>
            <a:r>
              <a:rPr lang="en-US" b="1" dirty="0"/>
              <a:t> </a:t>
            </a:r>
            <a:r>
              <a:rPr lang="en-US" dirty="0"/>
              <a:t>social and behavioral domains, together with the four domains that are already routinely collected, constitute a coherent panel that will provide valuable information on which to base problem identification, clinical diagnoses, treatment, outcomes assessment, and population health measurement. </a:t>
            </a:r>
          </a:p>
        </p:txBody>
      </p:sp>
      <p:sp>
        <p:nvSpPr>
          <p:cNvPr id="5" name="Rectangle 4"/>
          <p:cNvSpPr/>
          <p:nvPr/>
        </p:nvSpPr>
        <p:spPr>
          <a:xfrm>
            <a:off x="802250" y="2116938"/>
            <a:ext cx="732402" cy="743018"/>
          </a:xfrm>
          <a:prstGeom prst="rect">
            <a:avLst/>
          </a:prstGeom>
          <a:solidFill>
            <a:srgbClr val="A4C93A"/>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5-2</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16</a:t>
            </a:fld>
            <a:endParaRPr lang="en-US" sz="1400" dirty="0"/>
          </a:p>
        </p:txBody>
      </p:sp>
    </p:spTree>
    <p:extLst>
      <p:ext uri="{BB962C8B-B14F-4D97-AF65-F5344CB8AC3E}">
        <p14:creationId xmlns:p14="http://schemas.microsoft.com/office/powerpoint/2010/main" val="281732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RECOMMENDATION </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473700" cy="2862322"/>
          </a:xfrm>
          <a:prstGeom prst="rect">
            <a:avLst/>
          </a:prstGeom>
        </p:spPr>
        <p:txBody>
          <a:bodyPr wrap="square">
            <a:spAutoFit/>
          </a:bodyPr>
          <a:lstStyle/>
          <a:p>
            <a:r>
              <a:rPr lang="en-US" dirty="0"/>
              <a:t>The Office of the National Coordinator for Health Information Technology and the Centers for Medicare </a:t>
            </a:r>
            <a:r>
              <a:rPr lang="en-US" dirty="0" smtClean="0"/>
              <a:t>&amp; Medicaid </a:t>
            </a:r>
            <a:r>
              <a:rPr lang="en-US" dirty="0"/>
              <a:t>Services should include in the certification and meaningful use regulations addition of standard measures recommended by this committee for eight social and behavioral domains: educational attainment, financial resource strain, stress, depression, physical activity, social isolation, intimate partner violence (for women of reproductive age), and neighborhood median-household income.</a:t>
            </a:r>
          </a:p>
        </p:txBody>
      </p:sp>
      <p:sp>
        <p:nvSpPr>
          <p:cNvPr id="5" name="Rectangle 4"/>
          <p:cNvSpPr/>
          <p:nvPr/>
        </p:nvSpPr>
        <p:spPr>
          <a:xfrm>
            <a:off x="802250" y="2116938"/>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5-2</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17</a:t>
            </a:fld>
            <a:endParaRPr lang="en-US" sz="1400" dirty="0"/>
          </a:p>
        </p:txBody>
      </p:sp>
    </p:spTree>
    <p:extLst>
      <p:ext uri="{BB962C8B-B14F-4D97-AF65-F5344CB8AC3E}">
        <p14:creationId xmlns:p14="http://schemas.microsoft.com/office/powerpoint/2010/main" val="121768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950" y="1892301"/>
            <a:ext cx="7998850" cy="482599"/>
          </a:xfrm>
        </p:spPr>
        <p:txBody>
          <a:bodyPr>
            <a:normAutofit/>
          </a:bodyPr>
          <a:lstStyle/>
          <a:p>
            <a:pPr marL="0" indent="0">
              <a:buNone/>
            </a:pPr>
            <a:r>
              <a:rPr lang="en-US" sz="1800" dirty="0" smtClean="0"/>
              <a:t>Benefits of including recommended measures in all EHRs include:</a:t>
            </a:r>
            <a:endParaRPr lang="en-US" sz="1800" dirty="0"/>
          </a:p>
        </p:txBody>
      </p:sp>
      <p:sp>
        <p:nvSpPr>
          <p:cNvPr id="10" name="Title 1"/>
          <p:cNvSpPr txBox="1">
            <a:spLocks/>
          </p:cNvSpPr>
          <p:nvPr/>
        </p:nvSpPr>
        <p:spPr>
          <a:xfrm>
            <a:off x="687950" y="498337"/>
            <a:ext cx="8227450" cy="1542401"/>
          </a:xfrm>
          <a:prstGeom prst="rect">
            <a:avLst/>
          </a:prstGeom>
        </p:spPr>
        <p:txBody>
          <a:bodyPr vert="horz" lIns="91440" tIns="45720" rIns="91440" bIns="45720" rtlCol="0" anchor="ct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pPr>
              <a:lnSpc>
                <a:spcPts val="2200"/>
              </a:lnSpc>
            </a:pPr>
            <a:r>
              <a:rPr lang="en-US" dirty="0" smtClean="0"/>
              <a:t>BENEFITS </a:t>
            </a:r>
            <a:br>
              <a:rPr lang="en-US" dirty="0" smtClean="0"/>
            </a:br>
            <a:r>
              <a:rPr lang="en-US" dirty="0" smtClean="0">
                <a:solidFill>
                  <a:srgbClr val="29ACD0"/>
                </a:solidFill>
              </a:rPr>
              <a:t/>
            </a:r>
            <a:br>
              <a:rPr lang="en-US" dirty="0" smtClean="0">
                <a:solidFill>
                  <a:srgbClr val="29ACD0"/>
                </a:solidFill>
              </a:rPr>
            </a:br>
            <a:endParaRPr lang="en-US" dirty="0">
              <a:solidFill>
                <a:srgbClr val="29ACD0"/>
              </a:solidFill>
            </a:endParaRPr>
          </a:p>
        </p:txBody>
      </p:sp>
      <p:sp>
        <p:nvSpPr>
          <p:cNvPr id="12" name="Rectangle 11"/>
          <p:cNvSpPr/>
          <p:nvPr/>
        </p:nvSpPr>
        <p:spPr>
          <a:xfrm>
            <a:off x="8699500" y="6000234"/>
            <a:ext cx="284515" cy="307777"/>
          </a:xfrm>
          <a:prstGeom prst="rect">
            <a:avLst/>
          </a:prstGeom>
        </p:spPr>
        <p:txBody>
          <a:bodyPr wrap="none">
            <a:spAutoFit/>
          </a:bodyPr>
          <a:lstStyle/>
          <a:p>
            <a:fld id="{FF9955BF-0F20-3648-B525-6C0C4A6239E3}" type="slidenum">
              <a:rPr lang="en-US" sz="1400" smtClean="0"/>
              <a:pPr/>
              <a:t>18</a:t>
            </a:fld>
            <a:endParaRPr lang="en-US" sz="1400" dirty="0"/>
          </a:p>
        </p:txBody>
      </p:sp>
      <p:grpSp>
        <p:nvGrpSpPr>
          <p:cNvPr id="2" name="Group 1"/>
          <p:cNvGrpSpPr/>
          <p:nvPr/>
        </p:nvGrpSpPr>
        <p:grpSpPr>
          <a:xfrm>
            <a:off x="750450" y="2374900"/>
            <a:ext cx="2411850" cy="2709337"/>
            <a:chOff x="750450" y="2374900"/>
            <a:chExt cx="2411850" cy="2709337"/>
          </a:xfrm>
        </p:grpSpPr>
        <p:sp>
          <p:nvSpPr>
            <p:cNvPr id="5" name="Content Placeholder 2"/>
            <p:cNvSpPr txBox="1">
              <a:spLocks/>
            </p:cNvSpPr>
            <p:nvPr/>
          </p:nvSpPr>
          <p:spPr>
            <a:xfrm>
              <a:off x="750450" y="4331375"/>
              <a:ext cx="2411850" cy="7528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MORE EFFECTIVE</a:t>
              </a:r>
              <a:br>
                <a:rPr lang="en-US" sz="1800" b="1" dirty="0" smtClean="0">
                  <a:cs typeface="Abadi MT Condensed Extra Bold"/>
                </a:rPr>
              </a:br>
              <a:r>
                <a:rPr lang="en-US" sz="1800" b="1" dirty="0" smtClean="0">
                  <a:latin typeface="+mj-lt"/>
                  <a:cs typeface="Abadi MT Condensed Extra Bold"/>
                </a:rPr>
                <a:t>TREATMENT</a:t>
              </a:r>
            </a:p>
          </p:txBody>
        </p:sp>
        <p:pic>
          <p:nvPicPr>
            <p:cNvPr id="13" name="Picture 12" descr="icon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67" y="2374900"/>
              <a:ext cx="1828800" cy="1828800"/>
            </a:xfrm>
            <a:prstGeom prst="rect">
              <a:avLst/>
            </a:prstGeom>
          </p:spPr>
        </p:pic>
      </p:grpSp>
      <p:grpSp>
        <p:nvGrpSpPr>
          <p:cNvPr id="4" name="Group 3"/>
          <p:cNvGrpSpPr/>
          <p:nvPr/>
        </p:nvGrpSpPr>
        <p:grpSpPr>
          <a:xfrm>
            <a:off x="3242732" y="2374900"/>
            <a:ext cx="2682493" cy="2971469"/>
            <a:chOff x="3242732" y="2374900"/>
            <a:chExt cx="2682493" cy="2971469"/>
          </a:xfrm>
        </p:grpSpPr>
        <p:sp>
          <p:nvSpPr>
            <p:cNvPr id="6" name="Content Placeholder 2"/>
            <p:cNvSpPr txBox="1">
              <a:spLocks/>
            </p:cNvSpPr>
            <p:nvPr/>
          </p:nvSpPr>
          <p:spPr>
            <a:xfrm>
              <a:off x="3242732" y="4331375"/>
              <a:ext cx="2682493" cy="10149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MORE EFFECTIVE</a:t>
              </a:r>
              <a:br>
                <a:rPr lang="en-US" sz="1800" b="1" dirty="0" smtClean="0">
                  <a:cs typeface="Abadi MT Condensed Extra Bold"/>
                </a:rPr>
              </a:br>
              <a:r>
                <a:rPr lang="en-US" sz="1800" b="1" dirty="0" smtClean="0">
                  <a:latin typeface="+mj-lt"/>
                  <a:cs typeface="Abadi MT Condensed Extra Bold"/>
                </a:rPr>
                <a:t>POPULATION</a:t>
              </a:r>
              <a:br>
                <a:rPr lang="en-US" sz="1800" b="1" dirty="0" smtClean="0">
                  <a:latin typeface="+mj-lt"/>
                  <a:cs typeface="Abadi MT Condensed Extra Bold"/>
                </a:rPr>
              </a:br>
              <a:r>
                <a:rPr lang="en-US" sz="1800" b="1" dirty="0" smtClean="0">
                  <a:latin typeface="+mj-lt"/>
                  <a:cs typeface="Abadi MT Condensed Extra Bold"/>
                </a:rPr>
                <a:t>MANAGEMENT</a:t>
              </a:r>
            </a:p>
          </p:txBody>
        </p:sp>
        <p:pic>
          <p:nvPicPr>
            <p:cNvPr id="14" name="Picture 13" descr="icons-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9578" y="2374900"/>
              <a:ext cx="1828800" cy="1828800"/>
            </a:xfrm>
            <a:prstGeom prst="rect">
              <a:avLst/>
            </a:prstGeom>
          </p:spPr>
        </p:pic>
      </p:grpSp>
      <p:grpSp>
        <p:nvGrpSpPr>
          <p:cNvPr id="8" name="Group 7"/>
          <p:cNvGrpSpPr/>
          <p:nvPr/>
        </p:nvGrpSpPr>
        <p:grpSpPr>
          <a:xfrm>
            <a:off x="6262250" y="2349500"/>
            <a:ext cx="2437250" cy="2734738"/>
            <a:chOff x="6262250" y="2349500"/>
            <a:chExt cx="2437250" cy="2734738"/>
          </a:xfrm>
        </p:grpSpPr>
        <p:sp>
          <p:nvSpPr>
            <p:cNvPr id="7" name="Content Placeholder 2"/>
            <p:cNvSpPr txBox="1">
              <a:spLocks/>
            </p:cNvSpPr>
            <p:nvPr/>
          </p:nvSpPr>
          <p:spPr>
            <a:xfrm>
              <a:off x="6262250" y="4331375"/>
              <a:ext cx="2437250" cy="7528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DISCOVERY </a:t>
              </a:r>
              <a:br>
                <a:rPr lang="en-US" sz="1800" b="1" dirty="0" smtClean="0">
                  <a:cs typeface="Abadi MT Condensed Extra Bold"/>
                </a:rPr>
              </a:br>
              <a:r>
                <a:rPr lang="en-US" sz="1800" b="1" dirty="0" smtClean="0">
                  <a:cs typeface="Abadi MT Condensed Extra Bold"/>
                </a:rPr>
                <a:t>OF </a:t>
              </a:r>
              <a:r>
                <a:rPr lang="en-US" sz="1800" b="1" dirty="0" smtClean="0">
                  <a:latin typeface="+mj-lt"/>
                  <a:cs typeface="Abadi MT Condensed Extra Bold"/>
                </a:rPr>
                <a:t>LINKAGES</a:t>
              </a:r>
            </a:p>
            <a:p>
              <a:pPr marL="0" indent="0" algn="ctr">
                <a:buNone/>
              </a:pPr>
              <a:endParaRPr lang="en-US" sz="1800" b="1" dirty="0" smtClean="0">
                <a:latin typeface="+mj-lt"/>
                <a:cs typeface="Abadi MT Condensed Extra Bold"/>
              </a:endParaRPr>
            </a:p>
          </p:txBody>
        </p:sp>
        <p:pic>
          <p:nvPicPr>
            <p:cNvPr id="16" name="Picture 15" descr="icons-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600" y="2349500"/>
              <a:ext cx="1828800" cy="1828800"/>
            </a:xfrm>
            <a:prstGeom prst="rect">
              <a:avLst/>
            </a:prstGeom>
          </p:spPr>
        </p:pic>
      </p:grpSp>
    </p:spTree>
    <p:extLst>
      <p:ext uri="{BB962C8B-B14F-4D97-AF65-F5344CB8AC3E}">
        <p14:creationId xmlns:p14="http://schemas.microsoft.com/office/powerpoint/2010/main" val="358483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7950" y="574537"/>
            <a:ext cx="7998850" cy="1542401"/>
          </a:xfrm>
          <a:prstGeom prst="rect">
            <a:avLst/>
          </a:prstGeom>
        </p:spPr>
        <p:txBody>
          <a:bodyPr vert="horz" lIns="91440" tIns="45720" rIns="91440" bIns="45720" rtlCol="0" anchor="ct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dirty="0" smtClean="0"/>
              <a:t>IMPLEMENTATION </a:t>
            </a:r>
            <a:br>
              <a:rPr lang="en-US" dirty="0" smtClean="0"/>
            </a:br>
            <a:r>
              <a:rPr lang="en-US" dirty="0" smtClean="0">
                <a:solidFill>
                  <a:srgbClr val="A4C93A"/>
                </a:solidFill>
              </a:rPr>
              <a:t>ISSUES</a:t>
            </a:r>
            <a:br>
              <a:rPr lang="en-US" dirty="0" smtClean="0">
                <a:solidFill>
                  <a:srgbClr val="A4C93A"/>
                </a:solidFill>
              </a:rPr>
            </a:br>
            <a:endParaRPr lang="en-US" dirty="0">
              <a:solidFill>
                <a:srgbClr val="A4C93A"/>
              </a:solidFill>
            </a:endParaRPr>
          </a:p>
        </p:txBody>
      </p:sp>
      <p:sp>
        <p:nvSpPr>
          <p:cNvPr id="15" name="Rectangle 14"/>
          <p:cNvSpPr/>
          <p:nvPr/>
        </p:nvSpPr>
        <p:spPr>
          <a:xfrm>
            <a:off x="8699500" y="6000234"/>
            <a:ext cx="284515" cy="307777"/>
          </a:xfrm>
          <a:prstGeom prst="rect">
            <a:avLst/>
          </a:prstGeom>
        </p:spPr>
        <p:txBody>
          <a:bodyPr wrap="none">
            <a:spAutoFit/>
          </a:bodyPr>
          <a:lstStyle/>
          <a:p>
            <a:fld id="{FF9955BF-0F20-3648-B525-6C0C4A6239E3}" type="slidenum">
              <a:rPr lang="en-US" sz="1400" smtClean="0"/>
              <a:pPr/>
              <a:t>19</a:t>
            </a:fld>
            <a:endParaRPr lang="en-US" sz="1400" dirty="0"/>
          </a:p>
        </p:txBody>
      </p:sp>
      <p:grpSp>
        <p:nvGrpSpPr>
          <p:cNvPr id="11" name="Group 10"/>
          <p:cNvGrpSpPr/>
          <p:nvPr/>
        </p:nvGrpSpPr>
        <p:grpSpPr>
          <a:xfrm>
            <a:off x="929250" y="1536700"/>
            <a:ext cx="2841650" cy="2273300"/>
            <a:chOff x="929250" y="1536700"/>
            <a:chExt cx="2841650" cy="2273300"/>
          </a:xfrm>
        </p:grpSpPr>
        <p:sp>
          <p:nvSpPr>
            <p:cNvPr id="5" name="Content Placeholder 2"/>
            <p:cNvSpPr txBox="1">
              <a:spLocks/>
            </p:cNvSpPr>
            <p:nvPr/>
          </p:nvSpPr>
          <p:spPr>
            <a:xfrm>
              <a:off x="929250" y="3073400"/>
              <a:ext cx="2841650" cy="73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SELF-REPORTED</a:t>
              </a:r>
              <a:endParaRPr lang="en-US" sz="1800" b="1" dirty="0">
                <a:cs typeface="Abadi MT Condensed Extra Bold"/>
              </a:endParaRPr>
            </a:p>
            <a:p>
              <a:pPr marL="0" indent="0" algn="ctr">
                <a:buFont typeface="Arial"/>
                <a:buNone/>
              </a:pPr>
              <a:r>
                <a:rPr lang="en-US" sz="1800" b="1" dirty="0" smtClean="0">
                  <a:latin typeface="+mj-lt"/>
                  <a:cs typeface="Abadi MT Condensed Extra Bold"/>
                </a:rPr>
                <a:t>DATA</a:t>
              </a:r>
            </a:p>
          </p:txBody>
        </p:sp>
        <p:pic>
          <p:nvPicPr>
            <p:cNvPr id="2" name="Picture 1" descr="icon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333" y="1536700"/>
              <a:ext cx="1645920" cy="1645920"/>
            </a:xfrm>
            <a:prstGeom prst="rect">
              <a:avLst/>
            </a:prstGeom>
          </p:spPr>
        </p:pic>
      </p:grpSp>
      <p:grpSp>
        <p:nvGrpSpPr>
          <p:cNvPr id="17" name="Group 16"/>
          <p:cNvGrpSpPr/>
          <p:nvPr/>
        </p:nvGrpSpPr>
        <p:grpSpPr>
          <a:xfrm>
            <a:off x="5077425" y="1460500"/>
            <a:ext cx="2841650" cy="2349500"/>
            <a:chOff x="5077425" y="1460500"/>
            <a:chExt cx="2841650" cy="2349500"/>
          </a:xfrm>
        </p:grpSpPr>
        <p:sp>
          <p:nvSpPr>
            <p:cNvPr id="6" name="Content Placeholder 2"/>
            <p:cNvSpPr txBox="1">
              <a:spLocks/>
            </p:cNvSpPr>
            <p:nvPr/>
          </p:nvSpPr>
          <p:spPr>
            <a:xfrm>
              <a:off x="5077425" y="3073400"/>
              <a:ext cx="2841650" cy="73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LINKING</a:t>
              </a:r>
              <a:br>
                <a:rPr lang="en-US" sz="1800" b="1" dirty="0" smtClean="0">
                  <a:cs typeface="Abadi MT Condensed Extra Bold"/>
                </a:rPr>
              </a:br>
              <a:r>
                <a:rPr lang="en-US" sz="1800" b="1" dirty="0" smtClean="0">
                  <a:cs typeface="Abadi MT Condensed Extra Bold"/>
                </a:rPr>
                <a:t>DATA</a:t>
              </a:r>
              <a:endParaRPr lang="en-US" sz="1800" b="1" dirty="0" smtClean="0">
                <a:latin typeface="+mj-lt"/>
                <a:cs typeface="Abadi MT Condensed Extra Bold"/>
              </a:endParaRPr>
            </a:p>
          </p:txBody>
        </p:sp>
        <p:pic>
          <p:nvPicPr>
            <p:cNvPr id="4" name="Picture 3" descr="icons-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900" y="1460500"/>
              <a:ext cx="1645920" cy="1645920"/>
            </a:xfrm>
            <a:prstGeom prst="rect">
              <a:avLst/>
            </a:prstGeom>
          </p:spPr>
        </p:pic>
      </p:grpSp>
      <p:grpSp>
        <p:nvGrpSpPr>
          <p:cNvPr id="14" name="Group 13"/>
          <p:cNvGrpSpPr/>
          <p:nvPr/>
        </p:nvGrpSpPr>
        <p:grpSpPr>
          <a:xfrm>
            <a:off x="929250" y="3810000"/>
            <a:ext cx="2841650" cy="2357120"/>
            <a:chOff x="929250" y="3810000"/>
            <a:chExt cx="2841650" cy="2357120"/>
          </a:xfrm>
        </p:grpSpPr>
        <p:pic>
          <p:nvPicPr>
            <p:cNvPr id="3" name="Picture 2" descr="icons-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8233" y="3810000"/>
              <a:ext cx="1645920" cy="1645920"/>
            </a:xfrm>
            <a:prstGeom prst="rect">
              <a:avLst/>
            </a:prstGeom>
          </p:spPr>
        </p:pic>
        <p:sp>
          <p:nvSpPr>
            <p:cNvPr id="13" name="Content Placeholder 2"/>
            <p:cNvSpPr txBox="1">
              <a:spLocks/>
            </p:cNvSpPr>
            <p:nvPr/>
          </p:nvSpPr>
          <p:spPr>
            <a:xfrm>
              <a:off x="929250" y="5430520"/>
              <a:ext cx="2841650" cy="73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latin typeface="+mj-lt"/>
                  <a:cs typeface="Abadi MT Condensed Extra Bold"/>
                </a:rPr>
                <a:t>PRIVACY </a:t>
              </a:r>
              <a:br>
                <a:rPr lang="en-US" sz="1800" b="1" dirty="0" smtClean="0">
                  <a:latin typeface="+mj-lt"/>
                  <a:cs typeface="Abadi MT Condensed Extra Bold"/>
                </a:rPr>
              </a:br>
              <a:r>
                <a:rPr lang="en-US" sz="1800" b="1" dirty="0" smtClean="0">
                  <a:latin typeface="+mj-lt"/>
                  <a:cs typeface="Abadi MT Condensed Extra Bold"/>
                </a:rPr>
                <a:t>PROTECTION</a:t>
              </a:r>
            </a:p>
            <a:p>
              <a:pPr marL="0" indent="0" algn="ctr">
                <a:buFont typeface="Arial"/>
                <a:buNone/>
              </a:pPr>
              <a:endParaRPr lang="en-US" sz="1800" b="1" dirty="0">
                <a:latin typeface="+mj-lt"/>
                <a:cs typeface="Abadi MT Condensed Extra Bold"/>
              </a:endParaRPr>
            </a:p>
          </p:txBody>
        </p:sp>
      </p:grpSp>
      <p:grpSp>
        <p:nvGrpSpPr>
          <p:cNvPr id="16" name="Group 15"/>
          <p:cNvGrpSpPr/>
          <p:nvPr/>
        </p:nvGrpSpPr>
        <p:grpSpPr>
          <a:xfrm>
            <a:off x="4721860" y="3810000"/>
            <a:ext cx="3556000" cy="2266851"/>
            <a:chOff x="4721860" y="3810000"/>
            <a:chExt cx="3556000" cy="2266851"/>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900" y="3810000"/>
              <a:ext cx="1645920" cy="1645920"/>
            </a:xfrm>
            <a:prstGeom prst="rect">
              <a:avLst/>
            </a:prstGeom>
          </p:spPr>
        </p:pic>
        <p:sp>
          <p:nvSpPr>
            <p:cNvPr id="12" name="Rectangle 11"/>
            <p:cNvSpPr/>
            <p:nvPr/>
          </p:nvSpPr>
          <p:spPr>
            <a:xfrm>
              <a:off x="4721860" y="5430520"/>
              <a:ext cx="3556000" cy="646331"/>
            </a:xfrm>
            <a:prstGeom prst="rect">
              <a:avLst/>
            </a:prstGeom>
          </p:spPr>
          <p:txBody>
            <a:bodyPr wrap="square">
              <a:spAutoFit/>
            </a:bodyPr>
            <a:lstStyle/>
            <a:p>
              <a:pPr algn="ctr"/>
              <a:r>
                <a:rPr lang="en-US" b="1" dirty="0" smtClean="0">
                  <a:cs typeface="Abadi MT Condensed Extra Bold"/>
                </a:rPr>
                <a:t>RESOURCE</a:t>
              </a:r>
              <a:r>
                <a:rPr lang="en-US" b="1" dirty="0">
                  <a:cs typeface="Abadi MT Condensed Extra Bold"/>
                </a:rPr>
                <a:t/>
              </a:r>
              <a:br>
                <a:rPr lang="en-US" b="1" dirty="0">
                  <a:cs typeface="Abadi MT Condensed Extra Bold"/>
                </a:rPr>
              </a:br>
              <a:r>
                <a:rPr lang="en-US" b="1" dirty="0">
                  <a:cs typeface="Abadi MT Condensed Extra Bold"/>
                </a:rPr>
                <a:t>CONSIDERATIONS</a:t>
              </a:r>
            </a:p>
          </p:txBody>
        </p:sp>
      </p:grpSp>
      <p:sp>
        <p:nvSpPr>
          <p:cNvPr id="22" name="TextBox 21"/>
          <p:cNvSpPr txBox="1"/>
          <p:nvPr/>
        </p:nvSpPr>
        <p:spPr>
          <a:xfrm>
            <a:off x="9779000" y="508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583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COMMITTEE MEMBERS</a:t>
            </a:r>
            <a:br>
              <a:rPr lang="en-US" spc="0" dirty="0" smtClean="0"/>
            </a:br>
            <a:r>
              <a:rPr lang="en-US" spc="0" dirty="0" smtClean="0"/>
              <a:t/>
            </a:r>
            <a:br>
              <a:rPr lang="en-US" spc="0" dirty="0" smtClean="0"/>
            </a:br>
            <a:endParaRPr lang="en-US" spc="0" dirty="0">
              <a:solidFill>
                <a:srgbClr val="A4C93A"/>
              </a:solidFill>
            </a:endParaRPr>
          </a:p>
        </p:txBody>
      </p:sp>
      <p:sp>
        <p:nvSpPr>
          <p:cNvPr id="10243" name="Content Placeholder 2"/>
          <p:cNvSpPr>
            <a:spLocks noGrp="1"/>
          </p:cNvSpPr>
          <p:nvPr>
            <p:ph idx="1"/>
          </p:nvPr>
        </p:nvSpPr>
        <p:spPr>
          <a:xfrm>
            <a:off x="204128" y="1750871"/>
            <a:ext cx="3103591" cy="3755145"/>
          </a:xfrm>
        </p:spPr>
        <p:txBody>
          <a:bodyPr>
            <a:normAutofit fontScale="77500" lnSpcReduction="20000"/>
          </a:bodyPr>
          <a:lstStyle/>
          <a:p>
            <a:pPr marL="0" indent="0">
              <a:buNone/>
            </a:pPr>
            <a:r>
              <a:rPr lang="es-ES" altLang="en-US" sz="1800" b="1" dirty="0" smtClean="0">
                <a:ea typeface="ＭＳ Ｐゴシック" pitchFamily="34" charset="-128"/>
              </a:rPr>
              <a:t>NANCY E. ADLER, PH.D. </a:t>
            </a:r>
            <a:r>
              <a:rPr lang="es-ES" altLang="en-US" sz="1500" i="1" dirty="0" smtClean="0">
                <a:ea typeface="ＭＳ Ｐゴシック" pitchFamily="34" charset="-128"/>
              </a:rPr>
              <a:t>(Co-Chair)</a:t>
            </a:r>
            <a:r>
              <a:rPr lang="en-US" altLang="en-US" sz="1500" dirty="0">
                <a:ea typeface="ＭＳ Ｐゴシック" pitchFamily="34" charset="-128"/>
              </a:rPr>
              <a:t/>
            </a:r>
            <a:br>
              <a:rPr lang="en-US" altLang="en-US" sz="1500" dirty="0">
                <a:ea typeface="ＭＳ Ｐゴシック" pitchFamily="34" charset="-128"/>
              </a:rPr>
            </a:br>
            <a:r>
              <a:rPr lang="en-US" altLang="en-US" sz="1500" dirty="0" smtClean="0">
                <a:ea typeface="ＭＳ Ｐゴシック" pitchFamily="34" charset="-128"/>
              </a:rPr>
              <a:t>University of California, San Francisco</a:t>
            </a:r>
          </a:p>
          <a:p>
            <a:pPr marL="0" indent="0">
              <a:buNone/>
            </a:pPr>
            <a:endParaRPr lang="es-ES" altLang="en-US" sz="1800" b="1" dirty="0" smtClean="0">
              <a:ea typeface="ＭＳ Ｐゴシック" pitchFamily="34" charset="-128"/>
            </a:endParaRPr>
          </a:p>
          <a:p>
            <a:pPr marL="0" indent="0">
              <a:buNone/>
            </a:pPr>
            <a:r>
              <a:rPr lang="es-ES" altLang="en-US" sz="1800" b="1" dirty="0" smtClean="0">
                <a:ea typeface="ＭＳ Ｐゴシック" pitchFamily="34" charset="-128"/>
              </a:rPr>
              <a:t>WILLIAM W. STEAD, M.D. </a:t>
            </a:r>
            <a:r>
              <a:rPr lang="es-ES" altLang="en-US" sz="1500" i="1" dirty="0" smtClean="0">
                <a:ea typeface="ＭＳ Ｐゴシック" pitchFamily="34" charset="-128"/>
              </a:rPr>
              <a:t>(Co-Chair)</a:t>
            </a:r>
            <a:r>
              <a:rPr lang="en-US" altLang="en-US" sz="1500" dirty="0">
                <a:ea typeface="ＭＳ Ｐゴシック" pitchFamily="34" charset="-128"/>
              </a:rPr>
              <a:t/>
            </a:r>
            <a:br>
              <a:rPr lang="en-US" altLang="en-US" sz="1500" dirty="0">
                <a:ea typeface="ＭＳ Ｐゴシック" pitchFamily="34" charset="-128"/>
              </a:rPr>
            </a:br>
            <a:r>
              <a:rPr lang="en-US" altLang="en-US" sz="1500" dirty="0" smtClean="0">
                <a:ea typeface="ＭＳ Ｐゴシック" pitchFamily="34" charset="-128"/>
              </a:rPr>
              <a:t>Vanderbilt University</a:t>
            </a:r>
            <a:endParaRPr lang="es-ES" altLang="en-US" sz="1050" b="1" dirty="0">
              <a:ea typeface="ＭＳ Ｐゴシック" pitchFamily="34" charset="-128"/>
            </a:endParaRPr>
          </a:p>
          <a:p>
            <a:pPr marL="0" indent="0">
              <a:buNone/>
            </a:pPr>
            <a:endParaRPr lang="es-ES" altLang="en-US" sz="1800" b="1" dirty="0">
              <a:ea typeface="ＭＳ Ｐゴシック" pitchFamily="34" charset="-128"/>
            </a:endParaRPr>
          </a:p>
          <a:p>
            <a:pPr marL="0" indent="0">
              <a:buNone/>
            </a:pPr>
            <a:r>
              <a:rPr lang="es-ES" altLang="en-US" sz="1800" b="1" dirty="0" smtClean="0">
                <a:ea typeface="ＭＳ Ｐゴシック" pitchFamily="34" charset="-128"/>
              </a:rPr>
              <a:t>KIRSTEN BIBBINS-DOMINGO, PH.D., M.D. </a:t>
            </a:r>
            <a:br>
              <a:rPr lang="es-ES" altLang="en-US" sz="1800" b="1" dirty="0" smtClean="0">
                <a:ea typeface="ＭＳ Ｐゴシック" pitchFamily="34" charset="-128"/>
              </a:rPr>
            </a:br>
            <a:r>
              <a:rPr lang="en-US" altLang="en-US" sz="1500" dirty="0" smtClean="0">
                <a:ea typeface="ＭＳ Ｐゴシック" pitchFamily="34" charset="-128"/>
              </a:rPr>
              <a:t>University of California, San Francisco</a:t>
            </a:r>
            <a:r>
              <a:rPr lang="es-ES" altLang="en-US" sz="1050" b="1" dirty="0" smtClean="0">
                <a:ea typeface="ＭＳ Ｐゴシック" pitchFamily="34" charset="-128"/>
              </a:rPr>
              <a:t/>
            </a:r>
            <a:br>
              <a:rPr lang="es-ES" altLang="en-US" sz="1050" b="1" dirty="0" smtClean="0">
                <a:ea typeface="ＭＳ Ｐゴシック" pitchFamily="34" charset="-128"/>
              </a:rPr>
            </a:br>
            <a:endParaRPr lang="es-ES" altLang="en-US" sz="1050" b="1" dirty="0" smtClean="0">
              <a:ea typeface="ＭＳ Ｐゴシック" pitchFamily="34" charset="-128"/>
            </a:endParaRPr>
          </a:p>
          <a:p>
            <a:pPr marL="0" indent="0">
              <a:buNone/>
            </a:pPr>
            <a:endParaRPr lang="es-ES" altLang="en-US" sz="1050" b="1" dirty="0">
              <a:ea typeface="ＭＳ Ｐゴシック" pitchFamily="34" charset="-128"/>
            </a:endParaRPr>
          </a:p>
          <a:p>
            <a:pPr marL="0" indent="0">
              <a:buNone/>
            </a:pPr>
            <a:r>
              <a:rPr lang="es-ES" altLang="en-US" sz="1800" b="1" dirty="0" smtClean="0">
                <a:ea typeface="ＭＳ Ｐゴシック" pitchFamily="34" charset="-128"/>
              </a:rPr>
              <a:t>PATRICIA F. BRENNAN, R.N., PH.D.</a:t>
            </a:r>
            <a:r>
              <a:rPr lang="en-US" altLang="en-US" sz="1800" dirty="0">
                <a:ea typeface="ＭＳ Ｐゴシック" pitchFamily="34" charset="-128"/>
              </a:rPr>
              <a:t/>
            </a:r>
            <a:br>
              <a:rPr lang="en-US" altLang="en-US" sz="1800" dirty="0">
                <a:ea typeface="ＭＳ Ｐゴシック" pitchFamily="34" charset="-128"/>
              </a:rPr>
            </a:br>
            <a:r>
              <a:rPr lang="en-US" altLang="en-US" sz="1500" dirty="0" smtClean="0">
                <a:ea typeface="ＭＳ Ｐゴシック" pitchFamily="34" charset="-128"/>
              </a:rPr>
              <a:t>University of Wisconsin-Madison</a:t>
            </a:r>
          </a:p>
          <a:p>
            <a:pPr marL="0" indent="0">
              <a:buNone/>
            </a:pPr>
            <a:endParaRPr lang="es-ES" altLang="en-US" sz="1800" b="1" dirty="0" smtClean="0">
              <a:ea typeface="ＭＳ Ｐゴシック" pitchFamily="34" charset="-128"/>
            </a:endParaRPr>
          </a:p>
          <a:p>
            <a:pPr marL="0" indent="0">
              <a:buNone/>
            </a:pPr>
            <a:r>
              <a:rPr lang="es-ES" altLang="en-US" sz="1800" b="1" dirty="0" smtClean="0">
                <a:ea typeface="ＭＳ Ｐゴシック" pitchFamily="34" charset="-128"/>
              </a:rPr>
              <a:t>ANA V. DIEZ-ROUX, M.D., PH.D., M.P.H. </a:t>
            </a:r>
            <a:endParaRPr lang="en-US" altLang="en-US" sz="1800" dirty="0" smtClean="0">
              <a:ea typeface="ＭＳ Ｐゴシック" pitchFamily="34" charset="-128"/>
            </a:endParaRPr>
          </a:p>
          <a:p>
            <a:pPr marL="0" indent="0">
              <a:buNone/>
            </a:pPr>
            <a:r>
              <a:rPr lang="en-US" altLang="en-US" sz="1500" dirty="0" smtClean="0">
                <a:ea typeface="ＭＳ Ｐゴシック" pitchFamily="34" charset="-128"/>
              </a:rPr>
              <a:t>Drexel University School of Public Health</a:t>
            </a:r>
          </a:p>
        </p:txBody>
      </p:sp>
      <p:sp>
        <p:nvSpPr>
          <p:cNvPr id="5" name="Content Placeholder 2"/>
          <p:cNvSpPr txBox="1">
            <a:spLocks/>
          </p:cNvSpPr>
          <p:nvPr/>
        </p:nvSpPr>
        <p:spPr bwMode="auto">
          <a:xfrm>
            <a:off x="6171321" y="1712771"/>
            <a:ext cx="2909179" cy="3077765"/>
          </a:xfrm>
          <a:prstGeom prst="rect">
            <a:avLst/>
          </a:prstGeom>
          <a:noFill/>
          <a:ln w="9525" algn="ctr">
            <a:noFill/>
            <a:miter lim="800000"/>
            <a:headEnd/>
            <a:tailEnd/>
          </a:ln>
        </p:spPr>
        <p:txBody>
          <a:bodyPr wrap="square">
            <a:spAutoFit/>
          </a:bodyPr>
          <a:lstStyle/>
          <a:p>
            <a:pPr>
              <a:defRPr/>
            </a:pPr>
            <a:r>
              <a:rPr lang="es-ES" sz="1400" b="1" dirty="0" smtClean="0"/>
              <a:t>ERIC B. LARSON, M.D., M.P.H., M.A.C.P. </a:t>
            </a:r>
            <a:endParaRPr lang="en-US" sz="1400" dirty="0" smtClean="0"/>
          </a:p>
          <a:p>
            <a:r>
              <a:rPr lang="en-US" sz="1200" dirty="0" smtClean="0"/>
              <a:t>Group </a:t>
            </a:r>
            <a:r>
              <a:rPr lang="en-US" sz="1200" dirty="0"/>
              <a:t>Health Research </a:t>
            </a:r>
            <a:r>
              <a:rPr lang="en-US" sz="1200" dirty="0" smtClean="0"/>
              <a:t>Institute</a:t>
            </a:r>
            <a:endParaRPr lang="en-US" altLang="en-US" sz="1200" dirty="0">
              <a:ea typeface="ＭＳ Ｐゴシック" pitchFamily="34" charset="-128"/>
            </a:endParaRPr>
          </a:p>
          <a:p>
            <a:endParaRPr lang="en-US" altLang="en-US" sz="1200" dirty="0">
              <a:ea typeface="ＭＳ Ｐゴシック" pitchFamily="34" charset="-128"/>
            </a:endParaRPr>
          </a:p>
          <a:p>
            <a:r>
              <a:rPr lang="es-ES" sz="1400" b="1" dirty="0" smtClean="0"/>
              <a:t>KAREN MATTHEWS, PH.D. </a:t>
            </a:r>
            <a:endParaRPr lang="en-US" sz="1400" dirty="0" smtClean="0"/>
          </a:p>
          <a:p>
            <a:r>
              <a:rPr lang="en-US" sz="1200" dirty="0" smtClean="0"/>
              <a:t>University </a:t>
            </a:r>
            <a:r>
              <a:rPr lang="en-US" sz="1200" dirty="0"/>
              <a:t>of Pittsburgh </a:t>
            </a:r>
            <a:r>
              <a:rPr lang="en-US" sz="1200" dirty="0" smtClean="0"/>
              <a:t>School </a:t>
            </a:r>
            <a:r>
              <a:rPr lang="en-US" sz="1200" dirty="0"/>
              <a:t>of </a:t>
            </a:r>
            <a:r>
              <a:rPr lang="en-US" sz="1200" dirty="0" smtClean="0"/>
              <a:t>Medicine</a:t>
            </a:r>
            <a:endParaRPr lang="en-US" altLang="en-US" sz="1200" dirty="0">
              <a:ea typeface="ＭＳ Ｐゴシック" pitchFamily="34" charset="-128"/>
            </a:endParaRPr>
          </a:p>
          <a:p>
            <a:endParaRPr lang="en-US" altLang="en-US" sz="1200" dirty="0">
              <a:ea typeface="ＭＳ Ｐゴシック" pitchFamily="34" charset="-128"/>
            </a:endParaRPr>
          </a:p>
          <a:p>
            <a:r>
              <a:rPr lang="es-ES" sz="1400" b="1" dirty="0" smtClean="0"/>
              <a:t>DAVID A. ROSS, SC.D. </a:t>
            </a:r>
            <a:endParaRPr lang="en-US" sz="1400" dirty="0" smtClean="0"/>
          </a:p>
          <a:p>
            <a:r>
              <a:rPr lang="en-US" sz="1200" dirty="0" smtClean="0"/>
              <a:t>Public </a:t>
            </a:r>
            <a:r>
              <a:rPr lang="en-US" sz="1200" dirty="0"/>
              <a:t>Health Informatics </a:t>
            </a:r>
            <a:r>
              <a:rPr lang="en-US" sz="1200" dirty="0" smtClean="0"/>
              <a:t>Institute </a:t>
            </a:r>
            <a:br>
              <a:rPr lang="en-US" sz="1200" dirty="0" smtClean="0"/>
            </a:br>
            <a:r>
              <a:rPr lang="en-US" sz="1200" dirty="0" smtClean="0"/>
              <a:t>The </a:t>
            </a:r>
            <a:r>
              <a:rPr lang="en-US" sz="1200" dirty="0"/>
              <a:t>Task Force for Global </a:t>
            </a:r>
            <a:r>
              <a:rPr lang="en-US" sz="1200" dirty="0" smtClean="0"/>
              <a:t>Health</a:t>
            </a:r>
            <a:endParaRPr lang="en-US" altLang="en-US" sz="1200" dirty="0">
              <a:ea typeface="ＭＳ Ｐゴシック" pitchFamily="34" charset="-128"/>
            </a:endParaRPr>
          </a:p>
          <a:p>
            <a:endParaRPr lang="en-US" altLang="en-US" sz="1400" dirty="0">
              <a:ea typeface="ＭＳ Ｐゴシック" pitchFamily="34" charset="-128"/>
            </a:endParaRPr>
          </a:p>
          <a:p>
            <a:r>
              <a:rPr lang="es-ES" sz="1400" b="1" dirty="0" smtClean="0"/>
              <a:t>DAVID R. WILLIAMS, PH.D., M.P.H.</a:t>
            </a:r>
            <a:r>
              <a:rPr lang="es-ES" sz="1200" b="1" dirty="0" smtClean="0"/>
              <a:t/>
            </a:r>
            <a:br>
              <a:rPr lang="es-ES" sz="1200" b="1" dirty="0" smtClean="0"/>
            </a:br>
            <a:r>
              <a:rPr lang="en-US" sz="1200" dirty="0" smtClean="0"/>
              <a:t>Harvard </a:t>
            </a:r>
            <a:r>
              <a:rPr lang="en-US" sz="1200" dirty="0"/>
              <a:t>School of Public </a:t>
            </a:r>
            <a:r>
              <a:rPr lang="en-US" sz="1200" dirty="0" smtClean="0"/>
              <a:t>Health</a:t>
            </a:r>
            <a:endParaRPr lang="en-US" sz="1200" dirty="0"/>
          </a:p>
        </p:txBody>
      </p:sp>
      <p:sp>
        <p:nvSpPr>
          <p:cNvPr id="35" name="Content Placeholder 2"/>
          <p:cNvSpPr txBox="1">
            <a:spLocks/>
          </p:cNvSpPr>
          <p:nvPr/>
        </p:nvSpPr>
        <p:spPr bwMode="auto">
          <a:xfrm>
            <a:off x="318428" y="5506016"/>
            <a:ext cx="3605871" cy="1089529"/>
          </a:xfrm>
          <a:prstGeom prst="rect">
            <a:avLst/>
          </a:prstGeom>
          <a:noFill/>
          <a:ln w="9525" algn="ctr">
            <a:noFill/>
            <a:miter lim="800000"/>
            <a:headEnd/>
            <a:tailEnd/>
          </a:ln>
        </p:spPr>
        <p:txBody>
          <a:bodyPr wrap="square">
            <a:spAutoFit/>
          </a:bodyPr>
          <a:lstStyle/>
          <a:p>
            <a:pPr>
              <a:defRPr/>
            </a:pPr>
            <a:r>
              <a:rPr lang="en-US" sz="1200" i="1" dirty="0" smtClean="0"/>
              <a:t>Study Fellow</a:t>
            </a:r>
          </a:p>
          <a:p>
            <a:pPr>
              <a:defRPr/>
            </a:pPr>
            <a:endParaRPr lang="en-US" sz="1200" dirty="0" smtClean="0">
              <a:ea typeface="+mn-ea"/>
            </a:endParaRPr>
          </a:p>
          <a:p>
            <a:pPr>
              <a:spcBef>
                <a:spcPct val="20000"/>
              </a:spcBef>
              <a:defRPr/>
            </a:pPr>
            <a:r>
              <a:rPr lang="en-US" sz="1400" b="1" dirty="0" smtClean="0">
                <a:ea typeface="ＭＳ Ｐゴシック" pitchFamily="34" charset="-128"/>
              </a:rPr>
              <a:t>DEIDRA CREWS, </a:t>
            </a:r>
            <a:r>
              <a:rPr lang="en-US" sz="1400" b="1" dirty="0"/>
              <a:t>M.D., Sc.M., </a:t>
            </a:r>
            <a:r>
              <a:rPr lang="en-US" sz="1400" b="1" dirty="0" smtClean="0"/>
              <a:t>FASN</a:t>
            </a:r>
            <a:endParaRPr lang="en-US" sz="1400" b="1" dirty="0" smtClean="0">
              <a:ea typeface="ＭＳ Ｐゴシック" pitchFamily="34" charset="-128"/>
            </a:endParaRPr>
          </a:p>
          <a:p>
            <a:pPr marL="342900" indent="-342900" eaLnBrk="0" hangingPunct="0">
              <a:defRPr/>
            </a:pPr>
            <a:r>
              <a:rPr lang="en-US" sz="1200" dirty="0" smtClean="0">
                <a:ea typeface="ＭＳ Ｐゴシック" pitchFamily="34" charset="-128"/>
              </a:rPr>
              <a:t>IOM </a:t>
            </a:r>
            <a:r>
              <a:rPr lang="en-US" sz="1200" dirty="0">
                <a:ea typeface="ＭＳ Ｐゴシック" pitchFamily="34" charset="-128"/>
              </a:rPr>
              <a:t>Gilbert S. Omenn Anniversary Fellow</a:t>
            </a:r>
          </a:p>
          <a:p>
            <a:pPr marL="342900" indent="-342900" eaLnBrk="0" hangingPunct="0">
              <a:defRPr/>
            </a:pPr>
            <a:r>
              <a:rPr lang="en-US" sz="1200" dirty="0">
                <a:ea typeface="ＭＳ Ｐゴシック" pitchFamily="34" charset="-128"/>
              </a:rPr>
              <a:t>Johns Hopkins University School of Medicine</a:t>
            </a:r>
          </a:p>
        </p:txBody>
      </p:sp>
      <p:sp>
        <p:nvSpPr>
          <p:cNvPr id="20" name="Content Placeholder 2"/>
          <p:cNvSpPr txBox="1">
            <a:spLocks/>
          </p:cNvSpPr>
          <p:nvPr/>
        </p:nvSpPr>
        <p:spPr bwMode="auto">
          <a:xfrm>
            <a:off x="3405896" y="1712771"/>
            <a:ext cx="2765425" cy="3046988"/>
          </a:xfrm>
          <a:prstGeom prst="rect">
            <a:avLst/>
          </a:prstGeom>
          <a:noFill/>
          <a:ln w="9525" algn="ctr">
            <a:noFill/>
            <a:miter lim="800000"/>
            <a:headEnd/>
            <a:tailEnd/>
          </a:ln>
        </p:spPr>
        <p:txBody>
          <a:bodyPr wrap="square">
            <a:spAutoFit/>
          </a:bodyPr>
          <a:lstStyle/>
          <a:p>
            <a:pPr>
              <a:defRPr/>
            </a:pPr>
            <a:r>
              <a:rPr lang="es-ES" sz="1400" b="1" dirty="0" smtClean="0"/>
              <a:t>CHRISTOPHER B. FORREST, M.D., PH.D. </a:t>
            </a:r>
            <a:endParaRPr lang="en-US" sz="1400" dirty="0" smtClean="0"/>
          </a:p>
          <a:p>
            <a:r>
              <a:rPr lang="en-US" sz="1200" dirty="0" smtClean="0"/>
              <a:t>University </a:t>
            </a:r>
            <a:r>
              <a:rPr lang="en-US" sz="1200" dirty="0"/>
              <a:t>of Pennsylvania and </a:t>
            </a:r>
            <a:r>
              <a:rPr lang="en-US" sz="1200" dirty="0" smtClean="0"/>
              <a:t/>
            </a:r>
            <a:br>
              <a:rPr lang="en-US" sz="1200" dirty="0" smtClean="0"/>
            </a:br>
            <a:r>
              <a:rPr lang="en-US" sz="1200" dirty="0" smtClean="0"/>
              <a:t>Children's </a:t>
            </a:r>
            <a:r>
              <a:rPr lang="en-US" sz="1200" dirty="0"/>
              <a:t>Hospital </a:t>
            </a:r>
            <a:r>
              <a:rPr lang="en-US" sz="1200" dirty="0" smtClean="0"/>
              <a:t>of Philadelphia</a:t>
            </a:r>
            <a:endParaRPr lang="en-US" altLang="en-US" sz="1200" dirty="0">
              <a:ea typeface="ＭＳ Ｐゴシック" pitchFamily="34" charset="-128"/>
            </a:endParaRPr>
          </a:p>
          <a:p>
            <a:endParaRPr lang="en-US" altLang="en-US" sz="1200" dirty="0">
              <a:ea typeface="ＭＳ Ｐゴシック" pitchFamily="34" charset="-128"/>
            </a:endParaRPr>
          </a:p>
          <a:p>
            <a:r>
              <a:rPr lang="es-ES" sz="1400" b="1" dirty="0" smtClean="0"/>
              <a:t>JAMES S. HOUSE, PH.D.</a:t>
            </a:r>
            <a:endParaRPr lang="en-US" altLang="en-US" sz="1400" dirty="0" smtClean="0">
              <a:ea typeface="ＭＳ Ｐゴシック" pitchFamily="34" charset="-128"/>
            </a:endParaRPr>
          </a:p>
          <a:p>
            <a:r>
              <a:rPr lang="en-US" sz="1200" dirty="0" smtClean="0"/>
              <a:t>University of Michigan</a:t>
            </a:r>
            <a:endParaRPr lang="en-US" altLang="en-US" sz="1200" dirty="0" smtClean="0">
              <a:ea typeface="ＭＳ Ｐゴシック" pitchFamily="34" charset="-128"/>
            </a:endParaRPr>
          </a:p>
          <a:p>
            <a:endParaRPr lang="en-US" sz="1200" dirty="0">
              <a:ea typeface="ＭＳ Ｐゴシック" pitchFamily="34" charset="-128"/>
            </a:endParaRPr>
          </a:p>
          <a:p>
            <a:r>
              <a:rPr lang="es-ES" sz="1400" b="1" dirty="0" smtClean="0"/>
              <a:t>GEORGE HRIPCSAK, M.D., </a:t>
            </a:r>
            <a:br>
              <a:rPr lang="es-ES" sz="1400" b="1" dirty="0" smtClean="0"/>
            </a:br>
            <a:r>
              <a:rPr lang="es-ES" sz="1400" b="1" dirty="0" smtClean="0"/>
              <a:t>M.S. </a:t>
            </a:r>
            <a:endParaRPr lang="en-US" sz="1400" dirty="0" smtClean="0"/>
          </a:p>
          <a:p>
            <a:pPr>
              <a:defRPr/>
            </a:pPr>
            <a:r>
              <a:rPr lang="en-US" sz="1200" dirty="0" smtClean="0"/>
              <a:t>Columbia University</a:t>
            </a:r>
          </a:p>
          <a:p>
            <a:pPr>
              <a:defRPr/>
            </a:pPr>
            <a:r>
              <a:rPr lang="en-US" sz="1200" b="1" dirty="0" smtClean="0"/>
              <a:t/>
            </a:r>
            <a:br>
              <a:rPr lang="en-US" sz="1200" b="1" dirty="0" smtClean="0"/>
            </a:br>
            <a:r>
              <a:rPr lang="es-ES" sz="1400" b="1" dirty="0" smtClean="0"/>
              <a:t>MITCHELL H. KATZ, M.D. </a:t>
            </a:r>
            <a:endParaRPr lang="en-US" sz="1400" dirty="0" smtClean="0"/>
          </a:p>
          <a:p>
            <a:pPr>
              <a:defRPr/>
            </a:pPr>
            <a:r>
              <a:rPr lang="en-US" sz="1200" dirty="0" smtClean="0"/>
              <a:t>Department </a:t>
            </a:r>
            <a:r>
              <a:rPr lang="en-US" sz="1200" dirty="0"/>
              <a:t>of </a:t>
            </a:r>
            <a:r>
              <a:rPr lang="en-US" sz="1200" dirty="0" smtClean="0"/>
              <a:t>Health, </a:t>
            </a:r>
            <a:br>
              <a:rPr lang="en-US" sz="1200" dirty="0" smtClean="0"/>
            </a:br>
            <a:r>
              <a:rPr lang="en-US" sz="1200" dirty="0" smtClean="0"/>
              <a:t>County </a:t>
            </a:r>
            <a:r>
              <a:rPr lang="en-US" sz="1200" dirty="0"/>
              <a:t>of Los </a:t>
            </a:r>
            <a:r>
              <a:rPr lang="en-US" sz="1200" dirty="0" smtClean="0"/>
              <a:t>Angeles</a:t>
            </a:r>
            <a:endParaRPr lang="en-US" sz="1200" dirty="0"/>
          </a:p>
        </p:txBody>
      </p:sp>
      <p:sp>
        <p:nvSpPr>
          <p:cNvPr id="36" name="Rectangle 35"/>
          <p:cNvSpPr/>
          <p:nvPr/>
        </p:nvSpPr>
        <p:spPr>
          <a:xfrm>
            <a:off x="0" y="2367244"/>
            <a:ext cx="182880" cy="151590"/>
          </a:xfrm>
          <a:prstGeom prst="rect">
            <a:avLst/>
          </a:prstGeom>
          <a:solidFill>
            <a:srgbClr val="A4C93A"/>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0000"/>
                </a:solidFill>
              </a:ln>
              <a:solidFill>
                <a:srgbClr val="000000"/>
              </a:solidFill>
            </a:endParaRPr>
          </a:p>
        </p:txBody>
      </p:sp>
      <p:sp>
        <p:nvSpPr>
          <p:cNvPr id="37" name="Rectangle 36"/>
          <p:cNvSpPr/>
          <p:nvPr/>
        </p:nvSpPr>
        <p:spPr>
          <a:xfrm>
            <a:off x="0" y="1795742"/>
            <a:ext cx="182880" cy="151590"/>
          </a:xfrm>
          <a:prstGeom prst="rect">
            <a:avLst/>
          </a:prstGeom>
          <a:solidFill>
            <a:srgbClr val="A4C93A"/>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0000"/>
                </a:solidFill>
              </a:ln>
              <a:solidFill>
                <a:srgbClr val="000000"/>
              </a:solidFill>
            </a:endParaRPr>
          </a:p>
        </p:txBody>
      </p:sp>
      <p:sp>
        <p:nvSpPr>
          <p:cNvPr id="2" name="Rectangle 1"/>
          <p:cNvSpPr/>
          <p:nvPr/>
        </p:nvSpPr>
        <p:spPr>
          <a:xfrm>
            <a:off x="8699500" y="6000234"/>
            <a:ext cx="284515" cy="307777"/>
          </a:xfrm>
          <a:prstGeom prst="rect">
            <a:avLst/>
          </a:prstGeom>
        </p:spPr>
        <p:txBody>
          <a:bodyPr wrap="none">
            <a:spAutoFit/>
          </a:bodyPr>
          <a:lstStyle/>
          <a:p>
            <a:fld id="{FF9955BF-0F20-3648-B525-6C0C4A6239E3}" type="slidenum">
              <a:rPr lang="en-US" sz="1400" smtClean="0"/>
              <a:pPr/>
              <a:t>2</a:t>
            </a:fld>
            <a:endParaRPr lang="en-US" sz="1400" dirty="0"/>
          </a:p>
        </p:txBody>
      </p:sp>
    </p:spTree>
    <p:extLst>
      <p:ext uri="{BB962C8B-B14F-4D97-AF65-F5344CB8AC3E}">
        <p14:creationId xmlns:p14="http://schemas.microsoft.com/office/powerpoint/2010/main" val="15024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FINDING</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473700" cy="2308324"/>
          </a:xfrm>
          <a:prstGeom prst="rect">
            <a:avLst/>
          </a:prstGeom>
        </p:spPr>
        <p:txBody>
          <a:bodyPr wrap="square">
            <a:spAutoFit/>
          </a:bodyPr>
          <a:lstStyle/>
          <a:p>
            <a:r>
              <a:rPr lang="en-US" dirty="0"/>
              <a:t>Standardized data collection and measurement are critical to facilitate use and exchange of information on social and behavioral determinants of health. Most of these data elements are experienced by an individual and are thus collected by self-report. Currently, EHR vendors and product developers lack harmonized standards to capture such domains and measures. </a:t>
            </a:r>
          </a:p>
        </p:txBody>
      </p:sp>
      <p:sp>
        <p:nvSpPr>
          <p:cNvPr id="5" name="Rectangle 4"/>
          <p:cNvSpPr/>
          <p:nvPr/>
        </p:nvSpPr>
        <p:spPr>
          <a:xfrm>
            <a:off x="802250" y="2116938"/>
            <a:ext cx="732402" cy="743018"/>
          </a:xfrm>
          <a:prstGeom prst="rect">
            <a:avLst/>
          </a:prstGeom>
          <a:solidFill>
            <a:srgbClr val="A4C93A"/>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7-1</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20</a:t>
            </a:fld>
            <a:endParaRPr lang="en-US" sz="1400" dirty="0"/>
          </a:p>
        </p:txBody>
      </p:sp>
    </p:spTree>
    <p:extLst>
      <p:ext uri="{BB962C8B-B14F-4D97-AF65-F5344CB8AC3E}">
        <p14:creationId xmlns:p14="http://schemas.microsoft.com/office/powerpoint/2010/main" val="126221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RECOMMENDATION </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473700" cy="2031325"/>
          </a:xfrm>
          <a:prstGeom prst="rect">
            <a:avLst/>
          </a:prstGeom>
        </p:spPr>
        <p:txBody>
          <a:bodyPr wrap="square">
            <a:spAutoFit/>
          </a:bodyPr>
          <a:lstStyle/>
          <a:p>
            <a:r>
              <a:rPr lang="en-US" dirty="0"/>
              <a:t>The Office of the National Coordinator for Health Information Technology’s electronic health record certification process should be expanded to include appraisal of a vendor or product’s ability to acquire, store, transmit, and download self-reported data germane to the social and behavioral determinants of health. </a:t>
            </a:r>
          </a:p>
        </p:txBody>
      </p:sp>
      <p:sp>
        <p:nvSpPr>
          <p:cNvPr id="5" name="Rectangle 4"/>
          <p:cNvSpPr/>
          <p:nvPr/>
        </p:nvSpPr>
        <p:spPr>
          <a:xfrm>
            <a:off x="802250" y="2116938"/>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7-1</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21</a:t>
            </a:fld>
            <a:endParaRPr lang="en-US" sz="1400" dirty="0"/>
          </a:p>
        </p:txBody>
      </p:sp>
    </p:spTree>
    <p:extLst>
      <p:ext uri="{BB962C8B-B14F-4D97-AF65-F5344CB8AC3E}">
        <p14:creationId xmlns:p14="http://schemas.microsoft.com/office/powerpoint/2010/main" val="372272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FINDING</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473700" cy="1200329"/>
          </a:xfrm>
          <a:prstGeom prst="rect">
            <a:avLst/>
          </a:prstGeom>
        </p:spPr>
        <p:txBody>
          <a:bodyPr wrap="square">
            <a:spAutoFit/>
          </a:bodyPr>
          <a:lstStyle/>
          <a:p>
            <a:r>
              <a:rPr lang="en-US" dirty="0"/>
              <a:t>The addition of social and behavioral data to EHRs will enable novel research. The impact of this research is likely to be greater if guided by federal prioritization activities. </a:t>
            </a:r>
          </a:p>
        </p:txBody>
      </p:sp>
      <p:sp>
        <p:nvSpPr>
          <p:cNvPr id="5" name="Rectangle 4"/>
          <p:cNvSpPr/>
          <p:nvPr/>
        </p:nvSpPr>
        <p:spPr>
          <a:xfrm>
            <a:off x="802250" y="2116938"/>
            <a:ext cx="732402" cy="743018"/>
          </a:xfrm>
          <a:prstGeom prst="rect">
            <a:avLst/>
          </a:prstGeom>
          <a:solidFill>
            <a:srgbClr val="A4C93A"/>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7-2</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22</a:t>
            </a:fld>
            <a:endParaRPr lang="en-US" sz="1400" dirty="0"/>
          </a:p>
        </p:txBody>
      </p:sp>
    </p:spTree>
    <p:extLst>
      <p:ext uri="{BB962C8B-B14F-4D97-AF65-F5344CB8AC3E}">
        <p14:creationId xmlns:p14="http://schemas.microsoft.com/office/powerpoint/2010/main" val="43757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RECOMMENDATION </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473700" cy="2031325"/>
          </a:xfrm>
          <a:prstGeom prst="rect">
            <a:avLst/>
          </a:prstGeom>
        </p:spPr>
        <p:txBody>
          <a:bodyPr wrap="square">
            <a:spAutoFit/>
          </a:bodyPr>
          <a:lstStyle/>
          <a:p>
            <a:r>
              <a:rPr lang="en-US" dirty="0"/>
              <a:t>The Office of the Director of the National Institutes </a:t>
            </a:r>
            <a:r>
              <a:rPr lang="en-US" dirty="0" smtClean="0"/>
              <a:t>of Health </a:t>
            </a:r>
            <a:r>
              <a:rPr lang="en-US" dirty="0"/>
              <a:t>(NIH) should develop a plan for advancing research using social and behavioral determinants of health collected in electronic health records. The Office of Behavioral and Social Science Research should coordinate this plan, ensuring input across the many NIH institutes and centers. </a:t>
            </a:r>
          </a:p>
        </p:txBody>
      </p:sp>
      <p:sp>
        <p:nvSpPr>
          <p:cNvPr id="5" name="Rectangle 4"/>
          <p:cNvSpPr/>
          <p:nvPr/>
        </p:nvSpPr>
        <p:spPr>
          <a:xfrm>
            <a:off x="802250" y="2116938"/>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7-2</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23</a:t>
            </a:fld>
            <a:endParaRPr lang="en-US" sz="1400" dirty="0"/>
          </a:p>
        </p:txBody>
      </p:sp>
    </p:spTree>
    <p:extLst>
      <p:ext uri="{BB962C8B-B14F-4D97-AF65-F5344CB8AC3E}">
        <p14:creationId xmlns:p14="http://schemas.microsoft.com/office/powerpoint/2010/main" val="14857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FINDING</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473700" cy="2862323"/>
          </a:xfrm>
          <a:prstGeom prst="rect">
            <a:avLst/>
          </a:prstGeom>
        </p:spPr>
        <p:txBody>
          <a:bodyPr wrap="square">
            <a:spAutoFit/>
          </a:bodyPr>
          <a:lstStyle/>
          <a:p>
            <a:r>
              <a:rPr lang="en-US" dirty="0"/>
              <a:t>Advances in research in the coming years will likely provide new evidence of the usefulness and feasibility of collecting social and behavioral data beyond that which is now collected or which is recommended for addition by this committee. In addition, discoveries of interventions and treatments that address the social and behavioral determinants and their impact on health may point to the need for adding new domains and measures. There is no current process for making such judgments. </a:t>
            </a:r>
          </a:p>
        </p:txBody>
      </p:sp>
      <p:sp>
        <p:nvSpPr>
          <p:cNvPr id="5" name="Rectangle 4"/>
          <p:cNvSpPr/>
          <p:nvPr/>
        </p:nvSpPr>
        <p:spPr>
          <a:xfrm>
            <a:off x="802250" y="2116938"/>
            <a:ext cx="732402" cy="743018"/>
          </a:xfrm>
          <a:prstGeom prst="rect">
            <a:avLst/>
          </a:prstGeom>
          <a:solidFill>
            <a:srgbClr val="A4C93A"/>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7-3</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24</a:t>
            </a:fld>
            <a:endParaRPr lang="en-US" sz="1400" dirty="0"/>
          </a:p>
        </p:txBody>
      </p:sp>
    </p:spTree>
    <p:extLst>
      <p:ext uri="{BB962C8B-B14F-4D97-AF65-F5344CB8AC3E}">
        <p14:creationId xmlns:p14="http://schemas.microsoft.com/office/powerpoint/2010/main" val="19148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950" y="574537"/>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RECOMMENDATION </a:t>
            </a:r>
            <a:br>
              <a:rPr lang="en-US" spc="0" dirty="0" smtClean="0"/>
            </a:br>
            <a:r>
              <a:rPr lang="en-US" spc="0" dirty="0" smtClean="0">
                <a:solidFill>
                  <a:srgbClr val="29ACD0"/>
                </a:solidFill>
              </a:rPr>
              <a:t/>
            </a:r>
            <a:br>
              <a:rPr lang="en-US" spc="0" dirty="0" smtClean="0">
                <a:solidFill>
                  <a:srgbClr val="29ACD0"/>
                </a:solidFill>
              </a:rPr>
            </a:br>
            <a:endParaRPr lang="en-US" spc="0" dirty="0">
              <a:solidFill>
                <a:srgbClr val="29ACD0"/>
              </a:solidFill>
            </a:endParaRPr>
          </a:p>
        </p:txBody>
      </p:sp>
      <p:sp>
        <p:nvSpPr>
          <p:cNvPr id="2" name="Rectangle 1"/>
          <p:cNvSpPr/>
          <p:nvPr/>
        </p:nvSpPr>
        <p:spPr>
          <a:xfrm>
            <a:off x="2082800" y="1997839"/>
            <a:ext cx="5676900" cy="3970318"/>
          </a:xfrm>
          <a:prstGeom prst="rect">
            <a:avLst/>
          </a:prstGeom>
        </p:spPr>
        <p:txBody>
          <a:bodyPr wrap="square">
            <a:spAutoFit/>
          </a:bodyPr>
          <a:lstStyle/>
          <a:p>
            <a:r>
              <a:rPr lang="en-US" dirty="0"/>
              <a:t>The Secretary of Health and Human Services should convene a task force within the next three years, and as needed thereafter, to review advances in the measurement of social and behavioral determinants of health and make recommendations for new standards and data elements for inclusion in electronic health records. Task force members should include representatives from the Office of the National Coordinator for Health Information Technology, the Center for Medicare and Medicaid Innovation, the Agency for Healthcare Research and Quality, the Patient-Centered Outcomes Research Institute, the National Institutes for Health, and research experts in social and behavioral science. </a:t>
            </a:r>
          </a:p>
        </p:txBody>
      </p:sp>
      <p:sp>
        <p:nvSpPr>
          <p:cNvPr id="5" name="Rectangle 4"/>
          <p:cNvSpPr/>
          <p:nvPr/>
        </p:nvSpPr>
        <p:spPr>
          <a:xfrm>
            <a:off x="802250" y="2116938"/>
            <a:ext cx="732402" cy="743018"/>
          </a:xfrm>
          <a:prstGeom prst="rect">
            <a:avLst/>
          </a:prstGeom>
          <a:solidFill>
            <a:srgbClr val="29ACD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FFFF"/>
                </a:solidFill>
              </a:rPr>
              <a:t>7-3</a:t>
            </a:r>
            <a:endParaRPr lang="en-US" sz="2400" b="1" dirty="0">
              <a:solidFill>
                <a:srgbClr val="FFFFFF"/>
              </a:solidFill>
            </a:endParaRPr>
          </a:p>
        </p:txBody>
      </p:sp>
      <p:sp>
        <p:nvSpPr>
          <p:cNvPr id="7" name="Rectangle 6"/>
          <p:cNvSpPr/>
          <p:nvPr/>
        </p:nvSpPr>
        <p:spPr>
          <a:xfrm>
            <a:off x="8699500" y="6000234"/>
            <a:ext cx="284515" cy="307777"/>
          </a:xfrm>
          <a:prstGeom prst="rect">
            <a:avLst/>
          </a:prstGeom>
        </p:spPr>
        <p:txBody>
          <a:bodyPr wrap="none">
            <a:spAutoFit/>
          </a:bodyPr>
          <a:lstStyle/>
          <a:p>
            <a:fld id="{FF9955BF-0F20-3648-B525-6C0C4A6239E3}" type="slidenum">
              <a:rPr lang="en-US" sz="1400" smtClean="0"/>
              <a:pPr/>
              <a:t>25</a:t>
            </a:fld>
            <a:endParaRPr lang="en-US" sz="1400" dirty="0"/>
          </a:p>
        </p:txBody>
      </p:sp>
    </p:spTree>
    <p:extLst>
      <p:ext uri="{BB962C8B-B14F-4D97-AF65-F5344CB8AC3E}">
        <p14:creationId xmlns:p14="http://schemas.microsoft.com/office/powerpoint/2010/main" val="31109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87950" y="485637"/>
            <a:ext cx="7998850" cy="1542401"/>
          </a:xfrm>
          <a:prstGeom prst="rect">
            <a:avLst/>
          </a:prstGeom>
        </p:spPr>
        <p:txBody>
          <a:bodyPr vert="horz" lIns="91440" tIns="45720" rIns="91440" bIns="45720" rtlCol="0" anchor="ctr">
            <a:no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z="3200" dirty="0" smtClean="0"/>
              <a:t>POTENTIAL </a:t>
            </a:r>
            <a:br>
              <a:rPr lang="en-US" sz="3200" dirty="0" smtClean="0"/>
            </a:br>
            <a:r>
              <a:rPr lang="en-US" sz="3200" dirty="0" smtClean="0">
                <a:solidFill>
                  <a:srgbClr val="29ACD0"/>
                </a:solidFill>
              </a:rPr>
              <a:t>NEXT STEPS</a:t>
            </a:r>
            <a:r>
              <a:rPr lang="en-US" sz="3200" dirty="0" smtClean="0">
                <a:solidFill>
                  <a:srgbClr val="A4C93A"/>
                </a:solidFill>
              </a:rPr>
              <a:t/>
            </a:r>
            <a:br>
              <a:rPr lang="en-US" sz="3200" dirty="0" smtClean="0">
                <a:solidFill>
                  <a:srgbClr val="A4C93A"/>
                </a:solidFill>
              </a:rPr>
            </a:br>
            <a:endParaRPr lang="en-US" sz="3200" dirty="0">
              <a:solidFill>
                <a:srgbClr val="A4C93A"/>
              </a:solidFill>
            </a:endParaRPr>
          </a:p>
        </p:txBody>
      </p:sp>
      <p:sp>
        <p:nvSpPr>
          <p:cNvPr id="13" name="Rectangle 12"/>
          <p:cNvSpPr/>
          <p:nvPr/>
        </p:nvSpPr>
        <p:spPr>
          <a:xfrm>
            <a:off x="8699500" y="6000234"/>
            <a:ext cx="284515" cy="307777"/>
          </a:xfrm>
          <a:prstGeom prst="rect">
            <a:avLst/>
          </a:prstGeom>
        </p:spPr>
        <p:txBody>
          <a:bodyPr wrap="none">
            <a:spAutoFit/>
          </a:bodyPr>
          <a:lstStyle/>
          <a:p>
            <a:fld id="{FF9955BF-0F20-3648-B525-6C0C4A6239E3}" type="slidenum">
              <a:rPr lang="en-US" sz="1400" smtClean="0"/>
              <a:pPr/>
              <a:t>26</a:t>
            </a:fld>
            <a:endParaRPr lang="en-US" sz="1400" dirty="0"/>
          </a:p>
        </p:txBody>
      </p:sp>
      <p:grpSp>
        <p:nvGrpSpPr>
          <p:cNvPr id="8" name="Group 7"/>
          <p:cNvGrpSpPr/>
          <p:nvPr/>
        </p:nvGrpSpPr>
        <p:grpSpPr>
          <a:xfrm>
            <a:off x="6045200" y="2380282"/>
            <a:ext cx="2641600" cy="3185937"/>
            <a:chOff x="6045200" y="2380282"/>
            <a:chExt cx="2641600" cy="3185937"/>
          </a:xfrm>
        </p:grpSpPr>
        <p:sp>
          <p:nvSpPr>
            <p:cNvPr id="7" name="Content Placeholder 2"/>
            <p:cNvSpPr txBox="1">
              <a:spLocks/>
            </p:cNvSpPr>
            <p:nvPr/>
          </p:nvSpPr>
          <p:spPr>
            <a:xfrm>
              <a:off x="6045200" y="4331375"/>
              <a:ext cx="2641600" cy="12348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latin typeface="+mj-lt"/>
                  <a:cs typeface="Abadi MT Condensed Extra Bold"/>
                </a:rPr>
                <a:t>TOOL </a:t>
              </a:r>
              <a:br>
                <a:rPr lang="en-US" sz="1800" b="1" dirty="0" smtClean="0">
                  <a:latin typeface="+mj-lt"/>
                  <a:cs typeface="Abadi MT Condensed Extra Bold"/>
                </a:rPr>
              </a:br>
              <a:r>
                <a:rPr lang="en-US" sz="1800" b="1" dirty="0" smtClean="0">
                  <a:latin typeface="+mj-lt"/>
                  <a:cs typeface="Abadi MT Condensed Extra Bold"/>
                </a:rPr>
                <a:t>DEVELOPMENT</a:t>
              </a:r>
            </a:p>
          </p:txBody>
        </p:sp>
        <p:pic>
          <p:nvPicPr>
            <p:cNvPr id="3" name="Picture 2" descr="icons-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932" y="2380282"/>
              <a:ext cx="1828800" cy="1828800"/>
            </a:xfrm>
            <a:prstGeom prst="rect">
              <a:avLst/>
            </a:prstGeom>
          </p:spPr>
        </p:pic>
      </p:grpSp>
      <p:grpSp>
        <p:nvGrpSpPr>
          <p:cNvPr id="5" name="Group 4"/>
          <p:cNvGrpSpPr/>
          <p:nvPr/>
        </p:nvGrpSpPr>
        <p:grpSpPr>
          <a:xfrm>
            <a:off x="3454400" y="2380282"/>
            <a:ext cx="2235200" cy="2966087"/>
            <a:chOff x="3454400" y="2380282"/>
            <a:chExt cx="2235200" cy="2966087"/>
          </a:xfrm>
        </p:grpSpPr>
        <p:sp>
          <p:nvSpPr>
            <p:cNvPr id="6" name="Content Placeholder 2"/>
            <p:cNvSpPr txBox="1">
              <a:spLocks/>
            </p:cNvSpPr>
            <p:nvPr/>
          </p:nvSpPr>
          <p:spPr>
            <a:xfrm>
              <a:off x="3454400" y="4331375"/>
              <a:ext cx="2235200" cy="10149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REPORT</a:t>
              </a:r>
              <a:br>
                <a:rPr lang="en-US" sz="1800" b="1" dirty="0" smtClean="0">
                  <a:cs typeface="Abadi MT Condensed Extra Bold"/>
                </a:rPr>
              </a:br>
              <a:r>
                <a:rPr lang="en-US" sz="1800" b="1" dirty="0" smtClean="0">
                  <a:cs typeface="Abadi MT Condensed Extra Bold"/>
                </a:rPr>
                <a:t>DISSEMINATION</a:t>
              </a:r>
              <a:endParaRPr lang="en-US" sz="1800" b="1" dirty="0" smtClean="0">
                <a:latin typeface="+mj-lt"/>
                <a:cs typeface="Abadi MT Condensed Extra Bold"/>
              </a:endParaRPr>
            </a:p>
          </p:txBody>
        </p:sp>
        <p:pic>
          <p:nvPicPr>
            <p:cNvPr id="4" name="Picture 3" descr="icons2-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2380282"/>
              <a:ext cx="1828800" cy="1828800"/>
            </a:xfrm>
            <a:prstGeom prst="rect">
              <a:avLst/>
            </a:prstGeom>
          </p:spPr>
        </p:pic>
      </p:grpSp>
      <p:grpSp>
        <p:nvGrpSpPr>
          <p:cNvPr id="2" name="Group 1"/>
          <p:cNvGrpSpPr/>
          <p:nvPr/>
        </p:nvGrpSpPr>
        <p:grpSpPr>
          <a:xfrm>
            <a:off x="559950" y="2380282"/>
            <a:ext cx="2411850" cy="2703955"/>
            <a:chOff x="559950" y="2380282"/>
            <a:chExt cx="2411850" cy="2703955"/>
          </a:xfrm>
        </p:grpSpPr>
        <p:sp>
          <p:nvSpPr>
            <p:cNvPr id="15" name="Content Placeholder 2"/>
            <p:cNvSpPr txBox="1">
              <a:spLocks/>
            </p:cNvSpPr>
            <p:nvPr/>
          </p:nvSpPr>
          <p:spPr>
            <a:xfrm>
              <a:off x="559950" y="4331375"/>
              <a:ext cx="2411850" cy="7528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JOURNAL</a:t>
              </a:r>
              <a:r>
                <a:rPr lang="en-US" sz="1800" b="1" dirty="0">
                  <a:latin typeface="+mj-lt"/>
                  <a:cs typeface="Abadi MT Condensed Extra Bold"/>
                </a:rPr>
                <a:t/>
              </a:r>
              <a:br>
                <a:rPr lang="en-US" sz="1800" b="1" dirty="0">
                  <a:latin typeface="+mj-lt"/>
                  <a:cs typeface="Abadi MT Condensed Extra Bold"/>
                </a:rPr>
              </a:br>
              <a:r>
                <a:rPr lang="en-US" sz="1800" b="1" dirty="0" smtClean="0">
                  <a:latin typeface="+mj-lt"/>
                  <a:cs typeface="Abadi MT Condensed Extra Bold"/>
                </a:rPr>
                <a:t>ARTICLES</a:t>
              </a:r>
              <a:endParaRPr lang="en-US" sz="1800" b="1" dirty="0" smtClean="0">
                <a:cs typeface="Abadi MT Condensed Extra Bold"/>
              </a:endParaRPr>
            </a:p>
          </p:txBody>
        </p:sp>
        <p:pic>
          <p:nvPicPr>
            <p:cNvPr id="18" name="Picture 17" descr="journalarticles-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75" y="2380282"/>
              <a:ext cx="1828800" cy="1828800"/>
            </a:xfrm>
            <a:prstGeom prst="rect">
              <a:avLst/>
            </a:prstGeom>
          </p:spPr>
        </p:pic>
      </p:grpSp>
    </p:spTree>
    <p:extLst>
      <p:ext uri="{BB962C8B-B14F-4D97-AF65-F5344CB8AC3E}">
        <p14:creationId xmlns:p14="http://schemas.microsoft.com/office/powerpoint/2010/main" val="41098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87950" y="495162"/>
            <a:ext cx="7998850" cy="1542401"/>
          </a:xfrm>
          <a:prstGeom prst="rect">
            <a:avLst/>
          </a:prstGeom>
        </p:spPr>
        <p:txBody>
          <a:bodyPr vert="horz" lIns="91440" tIns="45720" rIns="91440" bIns="45720" rtlCol="0" anchor="ctr">
            <a:no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pPr algn="ctr"/>
            <a:r>
              <a:rPr lang="en-US" sz="3200" dirty="0" smtClean="0"/>
              <a:t>THANK YOU </a:t>
            </a:r>
            <a:br>
              <a:rPr lang="en-US" sz="3200" dirty="0" smtClean="0"/>
            </a:br>
            <a:r>
              <a:rPr lang="en-US" sz="3200" dirty="0" smtClean="0">
                <a:solidFill>
                  <a:srgbClr val="29ACD0"/>
                </a:solidFill>
              </a:rPr>
              <a:t>SPONSORS:</a:t>
            </a:r>
            <a:r>
              <a:rPr lang="en-US" sz="3200" dirty="0" smtClean="0">
                <a:solidFill>
                  <a:srgbClr val="A4C93A"/>
                </a:solidFill>
              </a:rPr>
              <a:t/>
            </a:r>
            <a:br>
              <a:rPr lang="en-US" sz="3200" dirty="0" smtClean="0">
                <a:solidFill>
                  <a:srgbClr val="A4C93A"/>
                </a:solidFill>
              </a:rPr>
            </a:br>
            <a:endParaRPr lang="en-US" sz="3200" dirty="0">
              <a:solidFill>
                <a:srgbClr val="A4C93A"/>
              </a:solidFill>
            </a:endParaRPr>
          </a:p>
        </p:txBody>
      </p:sp>
      <p:sp>
        <p:nvSpPr>
          <p:cNvPr id="13" name="Rectangle 12"/>
          <p:cNvSpPr/>
          <p:nvPr/>
        </p:nvSpPr>
        <p:spPr>
          <a:xfrm>
            <a:off x="8699500" y="6000234"/>
            <a:ext cx="383438" cy="307777"/>
          </a:xfrm>
          <a:prstGeom prst="rect">
            <a:avLst/>
          </a:prstGeom>
        </p:spPr>
        <p:txBody>
          <a:bodyPr wrap="none">
            <a:spAutoFit/>
          </a:bodyPr>
          <a:lstStyle/>
          <a:p>
            <a:r>
              <a:rPr lang="en-US" sz="1400" dirty="0" smtClean="0"/>
              <a:t>27</a:t>
            </a:r>
            <a:endParaRPr lang="en-US" sz="1400" dirty="0"/>
          </a:p>
        </p:txBody>
      </p:sp>
      <p:sp>
        <p:nvSpPr>
          <p:cNvPr id="14" name="Title 1"/>
          <p:cNvSpPr txBox="1">
            <a:spLocks/>
          </p:cNvSpPr>
          <p:nvPr/>
        </p:nvSpPr>
        <p:spPr>
          <a:xfrm>
            <a:off x="842907" y="3485225"/>
            <a:ext cx="7998850" cy="1542401"/>
          </a:xfrm>
          <a:prstGeom prst="rect">
            <a:avLst/>
          </a:prstGeom>
        </p:spPr>
        <p:txBody>
          <a:bodyPr vert="horz" lIns="91440" tIns="45720" rIns="91440" bIns="45720" rtlCol="0" anchor="ctr">
            <a:no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z="2000" dirty="0" smtClean="0"/>
              <a:t>The National Institutes of Health</a:t>
            </a:r>
          </a:p>
          <a:p>
            <a:r>
              <a:rPr lang="en-US" sz="2000" dirty="0" smtClean="0"/>
              <a:t>Blue </a:t>
            </a:r>
            <a:r>
              <a:rPr lang="en-US" sz="2000" dirty="0"/>
              <a:t>Shield of California Foundation </a:t>
            </a:r>
          </a:p>
          <a:p>
            <a:r>
              <a:rPr lang="en-US" sz="2000" dirty="0" smtClean="0"/>
              <a:t>California </a:t>
            </a:r>
            <a:r>
              <a:rPr lang="en-US" sz="2000" dirty="0"/>
              <a:t>HealthCare Foundation</a:t>
            </a:r>
          </a:p>
          <a:p>
            <a:r>
              <a:rPr lang="en-US" sz="2000" dirty="0"/>
              <a:t>Centers for Disease Control and Prevention</a:t>
            </a:r>
          </a:p>
          <a:p>
            <a:r>
              <a:rPr lang="en-US" sz="2000" dirty="0" smtClean="0">
                <a:latin typeface="+mn-lt"/>
              </a:rPr>
              <a:t>Centers for Medicare &amp; Medicaid Services</a:t>
            </a:r>
          </a:p>
          <a:p>
            <a:r>
              <a:rPr lang="en-US" sz="2000" dirty="0"/>
              <a:t>The Department of Veterans Affairs</a:t>
            </a:r>
          </a:p>
          <a:p>
            <a:r>
              <a:rPr lang="en-US" sz="2000" dirty="0" smtClean="0"/>
              <a:t>The </a:t>
            </a:r>
            <a:r>
              <a:rPr lang="en-US" sz="2000" dirty="0"/>
              <a:t>Lisa and John Pritzker Family Fund</a:t>
            </a:r>
          </a:p>
          <a:p>
            <a:r>
              <a:rPr lang="en-US" sz="2000" dirty="0" smtClean="0">
                <a:latin typeface="+mn-lt"/>
              </a:rPr>
              <a:t>Robert Wood Johnson Foundation</a:t>
            </a:r>
          </a:p>
          <a:p>
            <a:r>
              <a:rPr lang="en-US" sz="2000" dirty="0" smtClean="0">
                <a:latin typeface="+mn-lt"/>
              </a:rPr>
              <a:t>Substance Abuse and Mental Health Services Administration</a:t>
            </a:r>
          </a:p>
          <a:p>
            <a:r>
              <a:rPr lang="en-US" sz="3200" dirty="0" smtClean="0">
                <a:solidFill>
                  <a:srgbClr val="A4C93A"/>
                </a:solidFill>
              </a:rPr>
              <a:t/>
            </a:r>
            <a:br>
              <a:rPr lang="en-US" sz="3200" dirty="0" smtClean="0">
                <a:solidFill>
                  <a:srgbClr val="A4C93A"/>
                </a:solidFill>
              </a:rPr>
            </a:br>
            <a:endParaRPr lang="en-US" sz="3200" dirty="0">
              <a:solidFill>
                <a:srgbClr val="A4C93A"/>
              </a:solidFill>
            </a:endParaRPr>
          </a:p>
        </p:txBody>
      </p:sp>
      <p:sp>
        <p:nvSpPr>
          <p:cNvPr id="5" name="TextBox 4"/>
          <p:cNvSpPr txBox="1"/>
          <p:nvPr/>
        </p:nvSpPr>
        <p:spPr>
          <a:xfrm>
            <a:off x="-59370" y="6320725"/>
            <a:ext cx="4326432" cy="584775"/>
          </a:xfrm>
          <a:prstGeom prst="rect">
            <a:avLst/>
          </a:prstGeom>
          <a:noFill/>
        </p:spPr>
        <p:txBody>
          <a:bodyPr wrap="square" rtlCol="0">
            <a:spAutoFit/>
          </a:bodyPr>
          <a:lstStyle/>
          <a:p>
            <a:r>
              <a:rPr lang="en-US" sz="1600" b="1" cap="all" dirty="0" smtClean="0">
                <a:latin typeface="Arial Unicode MS" panose="020B0604020202020204" pitchFamily="34" charset="-128"/>
                <a:ea typeface="Arial Unicode MS" panose="020B0604020202020204" pitchFamily="34" charset="-128"/>
                <a:cs typeface="Arial Unicode MS" panose="020B0604020202020204" pitchFamily="34" charset="-128"/>
              </a:rPr>
              <a:t>Board on Population Health and Public Health Practice</a:t>
            </a:r>
            <a:endParaRPr lang="en-US" sz="1600" b="1" cap="all"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036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7950" y="574537"/>
            <a:ext cx="7998850" cy="1542401"/>
          </a:xfrm>
          <a:prstGeom prst="rect">
            <a:avLst/>
          </a:prstGeom>
        </p:spPr>
        <p:txBody>
          <a:bodyPr vert="horz" lIns="91440" tIns="45720" rIns="91440" bIns="45720" rtlCol="0" anchor="ctr">
            <a:normAutofit/>
          </a:bodyPr>
          <a:lstStyle>
            <a:lvl1pPr algn="l" defTabSz="457200" rtl="0" eaLnBrk="1" latinLnBrk="0" hangingPunct="1">
              <a:lnSpc>
                <a:spcPts val="3300"/>
              </a:lnSpc>
              <a:spcBef>
                <a:spcPct val="0"/>
              </a:spcBef>
              <a:buNone/>
              <a:defRPr lang="en-US" sz="4000" b="1" kern="1200" cap="all" baseline="0" dirty="0">
                <a:solidFill>
                  <a:schemeClr val="tx1"/>
                </a:solidFill>
                <a:latin typeface="+mj-lt"/>
                <a:ea typeface="+mj-ea"/>
                <a:cs typeface="+mj-cs"/>
              </a:defRPr>
            </a:lvl1pPr>
          </a:lstStyle>
          <a:p>
            <a:r>
              <a:rPr lang="en-US" dirty="0" smtClean="0"/>
              <a:t>Questions</a:t>
            </a:r>
          </a:p>
          <a:p>
            <a:endParaRPr lang="en-US" dirty="0">
              <a:solidFill>
                <a:srgbClr val="29ACD0"/>
              </a:solidFill>
            </a:endParaRPr>
          </a:p>
          <a:p>
            <a:endParaRPr lang="en-US" dirty="0">
              <a:solidFill>
                <a:srgbClr val="29ACD0"/>
              </a:solidFill>
            </a:endParaRPr>
          </a:p>
        </p:txBody>
      </p:sp>
      <p:sp>
        <p:nvSpPr>
          <p:cNvPr id="12" name="Rectangle 11"/>
          <p:cNvSpPr/>
          <p:nvPr/>
        </p:nvSpPr>
        <p:spPr>
          <a:xfrm>
            <a:off x="2832100" y="1759382"/>
            <a:ext cx="5410200" cy="978729"/>
          </a:xfrm>
          <a:prstGeom prst="rect">
            <a:avLst/>
          </a:prstGeom>
        </p:spPr>
        <p:txBody>
          <a:bodyPr wrap="square">
            <a:spAutoFit/>
          </a:bodyPr>
          <a:lstStyle/>
          <a:p>
            <a:pPr>
              <a:lnSpc>
                <a:spcPct val="80000"/>
              </a:lnSpc>
            </a:pPr>
            <a:r>
              <a:rPr lang="en-US" sz="2400" b="1" cap="small" dirty="0" smtClean="0"/>
              <a:t>The Full Report is now available for free download at: </a:t>
            </a:r>
            <a:r>
              <a:rPr lang="en-US" sz="2400" b="1" dirty="0" smtClean="0">
                <a:solidFill>
                  <a:srgbClr val="A4C93A"/>
                </a:solidFill>
              </a:rPr>
              <a:t>iom.edu/ehrdomains2 </a:t>
            </a:r>
            <a:endParaRPr lang="en-US" sz="2400" b="1" dirty="0">
              <a:solidFill>
                <a:srgbClr val="A4C93A"/>
              </a:solidFill>
            </a:endParaRPr>
          </a:p>
        </p:txBody>
      </p:sp>
      <p:pic>
        <p:nvPicPr>
          <p:cNvPr id="8" name="Picture 7" descr="EHRs phase 2 Front Cover Onl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59" y="1774983"/>
            <a:ext cx="1453841" cy="2188055"/>
          </a:xfrm>
          <a:prstGeom prst="rect">
            <a:avLst/>
          </a:prstGeom>
        </p:spPr>
      </p:pic>
      <p:sp>
        <p:nvSpPr>
          <p:cNvPr id="6" name="Rectangle 5"/>
          <p:cNvSpPr/>
          <p:nvPr/>
        </p:nvSpPr>
        <p:spPr>
          <a:xfrm>
            <a:off x="8699500" y="6000234"/>
            <a:ext cx="383438" cy="307777"/>
          </a:xfrm>
          <a:prstGeom prst="rect">
            <a:avLst/>
          </a:prstGeom>
        </p:spPr>
        <p:txBody>
          <a:bodyPr wrap="none">
            <a:spAutoFit/>
          </a:bodyPr>
          <a:lstStyle/>
          <a:p>
            <a:r>
              <a:rPr lang="en-US" sz="1400" dirty="0" smtClean="0"/>
              <a:t>28</a:t>
            </a:r>
            <a:endParaRPr lang="en-US" sz="1400" dirty="0"/>
          </a:p>
        </p:txBody>
      </p:sp>
      <p:sp>
        <p:nvSpPr>
          <p:cNvPr id="7" name="TextBox 6"/>
          <p:cNvSpPr txBox="1"/>
          <p:nvPr/>
        </p:nvSpPr>
        <p:spPr>
          <a:xfrm>
            <a:off x="-59370" y="6320725"/>
            <a:ext cx="4326432" cy="584775"/>
          </a:xfrm>
          <a:prstGeom prst="rect">
            <a:avLst/>
          </a:prstGeom>
          <a:noFill/>
        </p:spPr>
        <p:txBody>
          <a:bodyPr wrap="square" rtlCol="0">
            <a:spAutoFit/>
          </a:bodyPr>
          <a:lstStyle/>
          <a:p>
            <a:r>
              <a:rPr lang="en-US" sz="1600" b="1" cap="all" dirty="0" smtClean="0">
                <a:latin typeface="Arial Unicode MS" panose="020B0604020202020204" pitchFamily="34" charset="-128"/>
                <a:ea typeface="Arial Unicode MS" panose="020B0604020202020204" pitchFamily="34" charset="-128"/>
                <a:cs typeface="Arial Unicode MS" panose="020B0604020202020204" pitchFamily="34" charset="-128"/>
              </a:rPr>
              <a:t>Board on Population Health and Public Health Practice</a:t>
            </a:r>
            <a:endParaRPr lang="en-US" sz="1600" b="1" cap="all"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7770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92" y="396121"/>
            <a:ext cx="8210723" cy="1542401"/>
          </a:xfrm>
        </p:spPr>
        <p:txBody>
          <a:bodyPr/>
          <a:lstStyle/>
          <a:p>
            <a:r>
              <a:rPr lang="en-US" cap="all" dirty="0"/>
              <a:t>Measure versus Metric</a:t>
            </a:r>
            <a:br>
              <a:rPr lang="en-US" cap="all" dirty="0"/>
            </a:br>
            <a:r>
              <a:rPr lang="en-US" sz="2000" dirty="0">
                <a:solidFill>
                  <a:srgbClr val="00B0F0"/>
                </a:solidFill>
              </a:rPr>
              <a:t>Example: </a:t>
            </a:r>
            <a:r>
              <a:rPr lang="en-US" sz="2000" dirty="0" smtClean="0">
                <a:solidFill>
                  <a:srgbClr val="00B0F0"/>
                </a:solidFill>
              </a:rPr>
              <a:t>Physical activity</a:t>
            </a:r>
            <a:endParaRPr lang="en-US" sz="2400" dirty="0">
              <a:solidFill>
                <a:srgbClr val="29ACD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74479220"/>
              </p:ext>
            </p:extLst>
          </p:nvPr>
        </p:nvGraphicFramePr>
        <p:xfrm>
          <a:off x="314618" y="1620645"/>
          <a:ext cx="8229307" cy="4698240"/>
        </p:xfrm>
        <a:graphic>
          <a:graphicData uri="http://schemas.openxmlformats.org/drawingml/2006/table">
            <a:tbl>
              <a:tblPr firstRow="1" firstCol="1" bandRow="1">
                <a:tableStyleId>{5C22544A-7EE6-4342-B048-85BDC9FD1C3A}</a:tableStyleId>
              </a:tblPr>
              <a:tblGrid>
                <a:gridCol w="3866857"/>
                <a:gridCol w="4362450"/>
              </a:tblGrid>
              <a:tr h="674880">
                <a:tc>
                  <a:txBody>
                    <a:bodyPr/>
                    <a:lstStyle/>
                    <a:p>
                      <a:r>
                        <a:rPr lang="en-US" sz="2800" u="none" cap="small" baseline="0" dirty="0" smtClean="0">
                          <a:solidFill>
                            <a:schemeClr val="tx1"/>
                          </a:solidFill>
                        </a:rPr>
                        <a:t>Measure</a:t>
                      </a:r>
                      <a:endParaRPr lang="en-US" sz="2800" u="none" cap="small" baseline="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2800" u="none" cap="small" baseline="0" dirty="0" smtClean="0">
                          <a:solidFill>
                            <a:schemeClr val="tx1"/>
                          </a:solidFill>
                        </a:rPr>
                        <a:t>Metric</a:t>
                      </a:r>
                      <a:endParaRPr lang="en-US" sz="2800" u="none" cap="small" baseline="0" dirty="0">
                        <a:solidFill>
                          <a:schemeClr val="tx1"/>
                        </a:solidFil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438150">
                <a:tc>
                  <a:txBody>
                    <a:bodyPr/>
                    <a:lstStyle/>
                    <a:p>
                      <a:r>
                        <a:rPr lang="en-US" sz="2400" u="none" dirty="0" smtClean="0">
                          <a:solidFill>
                            <a:schemeClr val="tx1"/>
                          </a:solidFill>
                        </a:rPr>
                        <a:t>Exercise</a:t>
                      </a:r>
                      <a:r>
                        <a:rPr lang="en-US" sz="2400" u="none" baseline="0" dirty="0" smtClean="0">
                          <a:solidFill>
                            <a:schemeClr val="tx1"/>
                          </a:solidFill>
                        </a:rPr>
                        <a:t> Vital Sign</a:t>
                      </a:r>
                      <a:endParaRPr lang="en-US" sz="2400" u="none" dirty="0">
                        <a:solidFill>
                          <a:schemeClr val="tx1"/>
                        </a:solidFill>
                      </a:endParaRPr>
                    </a:p>
                  </a:txBody>
                  <a:tcPr marL="68580" marR="68580" marT="0" marB="0">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u="none" dirty="0" smtClean="0"/>
                        <a:t>Metabolic equivalent task minutes (METs)</a:t>
                      </a:r>
                    </a:p>
                  </a:txBody>
                  <a:tcPr marL="68580" marR="68580" marT="0" marB="0">
                    <a:lnR w="12700" cap="flat" cmpd="sng" algn="ctr">
                      <a:solidFill>
                        <a:schemeClr val="tx1"/>
                      </a:solidFill>
                      <a:prstDash val="solid"/>
                      <a:round/>
                      <a:headEnd type="none" w="med" len="med"/>
                      <a:tailEnd type="none" w="med" len="med"/>
                    </a:lnR>
                    <a:solidFill>
                      <a:schemeClr val="bg1">
                        <a:lumMod val="75000"/>
                      </a:schemeClr>
                    </a:solidFill>
                  </a:tcPr>
                </a:tc>
              </a:tr>
              <a:tr h="2103593">
                <a:tc>
                  <a:txBody>
                    <a:bodyPr/>
                    <a:lstStyle/>
                    <a:p>
                      <a:pPr marL="457200" lvl="0" indent="-457200">
                        <a:buFont typeface="+mj-lt"/>
                        <a:buAutoNum type="arabicPeriod"/>
                      </a:pPr>
                      <a:r>
                        <a:rPr lang="en-US" sz="2400" b="0" dirty="0" smtClean="0">
                          <a:solidFill>
                            <a:schemeClr val="tx1"/>
                          </a:solidFill>
                        </a:rPr>
                        <a:t>On average, how many days per week do you engage in moderate to strenuous exercise? </a:t>
                      </a:r>
                    </a:p>
                    <a:p>
                      <a:pPr marL="0" lvl="0" indent="0">
                        <a:buFont typeface="+mj-lt"/>
                        <a:buNone/>
                      </a:pPr>
                      <a:r>
                        <a:rPr lang="en-US" sz="2400" b="0" baseline="0" dirty="0" smtClean="0">
                          <a:solidFill>
                            <a:schemeClr val="tx1"/>
                          </a:solidFill>
                        </a:rPr>
                        <a:t>     </a:t>
                      </a:r>
                      <a:r>
                        <a:rPr lang="en-US" sz="2400" b="0" dirty="0" smtClean="0">
                          <a:solidFill>
                            <a:schemeClr val="tx1"/>
                          </a:solidFill>
                        </a:rPr>
                        <a:t>(0-7)</a:t>
                      </a:r>
                    </a:p>
                    <a:p>
                      <a:pPr marL="457200" lvl="0" indent="-457200">
                        <a:buFont typeface="+mj-lt"/>
                        <a:buAutoNum type="arabicPeriod"/>
                      </a:pPr>
                      <a:r>
                        <a:rPr lang="en-US" sz="2400" b="0" dirty="0" smtClean="0">
                          <a:solidFill>
                            <a:schemeClr val="tx1"/>
                          </a:solidFill>
                        </a:rPr>
                        <a:t>On average, how many minutes do you engage in exercise at this level (blocks of 10 min)</a:t>
                      </a: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42900" lvl="0" indent="-342900">
                        <a:buFont typeface="Arial" panose="020B0604020202020204" pitchFamily="34" charset="0"/>
                        <a:buChar char="•"/>
                      </a:pPr>
                      <a:r>
                        <a:rPr lang="en-US" sz="2400" dirty="0" smtClean="0"/>
                        <a:t>Light</a:t>
                      </a:r>
                      <a:r>
                        <a:rPr lang="en-US" sz="2400" baseline="0" dirty="0" smtClean="0"/>
                        <a:t> intensity        1.1-2.9</a:t>
                      </a:r>
                    </a:p>
                    <a:p>
                      <a:pPr marL="342900" lvl="0" indent="-342900">
                        <a:buFont typeface="Arial" panose="020B0604020202020204" pitchFamily="34" charset="0"/>
                        <a:buChar char="•"/>
                      </a:pPr>
                      <a:r>
                        <a:rPr lang="en-US" sz="2400" baseline="0" dirty="0" smtClean="0"/>
                        <a:t>Moderate intensity 3.0-5.9</a:t>
                      </a:r>
                    </a:p>
                    <a:p>
                      <a:pPr marL="342900" lvl="0" indent="-342900">
                        <a:buFont typeface="Arial" panose="020B0604020202020204" pitchFamily="34" charset="0"/>
                        <a:buChar char="•"/>
                      </a:pPr>
                      <a:r>
                        <a:rPr lang="en-US" sz="2400" baseline="0" dirty="0" smtClean="0"/>
                        <a:t>Vigorous intensity   &gt;=6</a:t>
                      </a:r>
                    </a:p>
                    <a:p>
                      <a:pPr marL="342900" lvl="0" indent="-342900">
                        <a:buFont typeface="Arial" panose="020B0604020202020204" pitchFamily="34" charset="0"/>
                        <a:buChar char="•"/>
                      </a:pPr>
                      <a:endParaRPr lang="en-US" sz="2400" baseline="0" dirty="0" smtClean="0"/>
                    </a:p>
                    <a:p>
                      <a:pPr marL="0" lvl="0" indent="0">
                        <a:buFont typeface="Arial" panose="020B0604020202020204" pitchFamily="34" charset="0"/>
                        <a:buNone/>
                      </a:pPr>
                      <a:endParaRPr lang="en-US" sz="2400" dirty="0"/>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Rectangle 3"/>
          <p:cNvSpPr/>
          <p:nvPr/>
        </p:nvSpPr>
        <p:spPr>
          <a:xfrm>
            <a:off x="8699500" y="6000234"/>
            <a:ext cx="383438" cy="307777"/>
          </a:xfrm>
          <a:prstGeom prst="rect">
            <a:avLst/>
          </a:prstGeom>
        </p:spPr>
        <p:txBody>
          <a:bodyPr wrap="none">
            <a:spAutoFit/>
          </a:bodyPr>
          <a:lstStyle/>
          <a:p>
            <a:r>
              <a:rPr lang="en-US" sz="1400" dirty="0" smtClean="0"/>
              <a:t>29</a:t>
            </a:r>
            <a:endParaRPr lang="en-US" sz="1400" dirty="0"/>
          </a:p>
        </p:txBody>
      </p:sp>
    </p:spTree>
    <p:extLst>
      <p:ext uri="{BB962C8B-B14F-4D97-AF65-F5344CB8AC3E}">
        <p14:creationId xmlns:p14="http://schemas.microsoft.com/office/powerpoint/2010/main" val="119477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950" y="443912"/>
            <a:ext cx="7998850" cy="1542401"/>
          </a:xfrm>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pc="0" dirty="0" smtClean="0"/>
              <a:t>COMMITTEE </a:t>
            </a:r>
            <a:r>
              <a:rPr lang="en-US" cap="all" spc="0" dirty="0" smtClean="0"/>
              <a:t>charge</a:t>
            </a:r>
            <a:r>
              <a:rPr lang="en-US" spc="0" dirty="0" smtClean="0"/>
              <a:t/>
            </a:r>
            <a:br>
              <a:rPr lang="en-US" spc="0" dirty="0" smtClean="0"/>
            </a:br>
            <a:r>
              <a:rPr lang="en-US" spc="0" dirty="0" smtClean="0"/>
              <a:t/>
            </a:r>
            <a:br>
              <a:rPr lang="en-US" spc="0" dirty="0" smtClean="0"/>
            </a:br>
            <a:endParaRPr lang="en-US" spc="0" dirty="0">
              <a:solidFill>
                <a:srgbClr val="A4C93A"/>
              </a:solidFill>
            </a:endParaRPr>
          </a:p>
        </p:txBody>
      </p:sp>
      <p:sp>
        <p:nvSpPr>
          <p:cNvPr id="2" name="Rectangle 1"/>
          <p:cNvSpPr/>
          <p:nvPr/>
        </p:nvSpPr>
        <p:spPr>
          <a:xfrm>
            <a:off x="8699500" y="6000234"/>
            <a:ext cx="284515" cy="307777"/>
          </a:xfrm>
          <a:prstGeom prst="rect">
            <a:avLst/>
          </a:prstGeom>
        </p:spPr>
        <p:txBody>
          <a:bodyPr wrap="none">
            <a:spAutoFit/>
          </a:bodyPr>
          <a:lstStyle/>
          <a:p>
            <a:fld id="{FF9955BF-0F20-3648-B525-6C0C4A6239E3}" type="slidenum">
              <a:rPr lang="en-US" sz="1400" smtClean="0"/>
              <a:pPr/>
              <a:t>3</a:t>
            </a:fld>
            <a:endParaRPr lang="en-US" sz="1400" dirty="0"/>
          </a:p>
        </p:txBody>
      </p:sp>
      <p:sp>
        <p:nvSpPr>
          <p:cNvPr id="11" name="Content Placeholder 10"/>
          <p:cNvSpPr>
            <a:spLocks noGrp="1"/>
          </p:cNvSpPr>
          <p:nvPr>
            <p:ph idx="1"/>
          </p:nvPr>
        </p:nvSpPr>
        <p:spPr>
          <a:xfrm>
            <a:off x="457200" y="863943"/>
            <a:ext cx="8229600" cy="6506397"/>
          </a:xfrm>
          <a:prstGeom prst="rect">
            <a:avLst/>
          </a:prstGeom>
        </p:spPr>
        <p:txBody>
          <a:bodyPr wrap="square">
            <a:spAutoFit/>
          </a:bodyPr>
          <a:lstStyle/>
          <a:p>
            <a:pPr marL="0" indent="0">
              <a:buNone/>
              <a:defRPr/>
            </a:pPr>
            <a:r>
              <a:rPr lang="en-US" sz="2800" b="1" cap="small" dirty="0"/>
              <a:t>The committee was </a:t>
            </a:r>
            <a:r>
              <a:rPr lang="en-US" sz="2800" b="1" cap="small" dirty="0" smtClean="0"/>
              <a:t>asked </a:t>
            </a:r>
            <a:r>
              <a:rPr lang="en-US" sz="2800" b="1" cap="small" dirty="0"/>
              <a:t>to: </a:t>
            </a:r>
            <a:endParaRPr lang="en-US" sz="2800" b="1" cap="small" dirty="0" smtClean="0"/>
          </a:p>
          <a:p>
            <a:pPr>
              <a:defRPr/>
            </a:pPr>
            <a:endParaRPr lang="en-US" sz="2000" dirty="0" smtClean="0"/>
          </a:p>
          <a:p>
            <a:pPr marL="171450" indent="-171450">
              <a:buFont typeface="Arial" panose="020B0604020202020204" pitchFamily="34" charset="0"/>
              <a:buChar char="•"/>
              <a:defRPr/>
            </a:pPr>
            <a:r>
              <a:rPr lang="en-US" sz="2400" dirty="0" smtClean="0"/>
              <a:t>Identify domains for consideration by ONC for Stage 3 meaningful use;</a:t>
            </a:r>
          </a:p>
          <a:p>
            <a:pPr marL="171450" indent="-171450">
              <a:buFont typeface="Arial" panose="020B0604020202020204" pitchFamily="34" charset="0"/>
              <a:buChar char="•"/>
              <a:defRPr/>
            </a:pPr>
            <a:endParaRPr lang="en-US" sz="2400" dirty="0" smtClean="0"/>
          </a:p>
          <a:p>
            <a:pPr marL="171450" indent="-171450">
              <a:buFont typeface="Arial" panose="020B0604020202020204" pitchFamily="34" charset="0"/>
              <a:buChar char="•"/>
              <a:defRPr/>
            </a:pPr>
            <a:r>
              <a:rPr lang="en-US" sz="2400" dirty="0" smtClean="0"/>
              <a:t>Determine criteria for selection;</a:t>
            </a:r>
          </a:p>
          <a:p>
            <a:pPr marL="171450" indent="-171450">
              <a:buFont typeface="Arial" panose="020B0604020202020204" pitchFamily="34" charset="0"/>
              <a:buChar char="•"/>
              <a:defRPr/>
            </a:pPr>
            <a:endParaRPr lang="en-US" sz="2400" dirty="0" smtClean="0"/>
          </a:p>
          <a:p>
            <a:pPr marL="171450" indent="-171450">
              <a:buFont typeface="Arial" panose="020B0604020202020204" pitchFamily="34" charset="0"/>
              <a:buChar char="•"/>
              <a:defRPr/>
            </a:pPr>
            <a:r>
              <a:rPr lang="en-US" sz="2400" dirty="0" smtClean="0"/>
              <a:t>Identify domains and measures for inclusion in all </a:t>
            </a:r>
            <a:r>
              <a:rPr lang="en-US" sz="2400" dirty="0" err="1" smtClean="0"/>
              <a:t>EHRs</a:t>
            </a:r>
            <a:r>
              <a:rPr lang="en-US" sz="2400" dirty="0" smtClean="0"/>
              <a:t>;</a:t>
            </a:r>
          </a:p>
          <a:p>
            <a:pPr marL="171450" indent="-171450">
              <a:buFont typeface="Arial" panose="020B0604020202020204" pitchFamily="34" charset="0"/>
              <a:buChar char="•"/>
              <a:defRPr/>
            </a:pPr>
            <a:endParaRPr lang="en-US" sz="2400" dirty="0" smtClean="0"/>
          </a:p>
          <a:p>
            <a:pPr marL="171450" indent="-171450">
              <a:buFont typeface="Arial" panose="020B0604020202020204" pitchFamily="34" charset="0"/>
              <a:buChar char="•"/>
              <a:defRPr/>
            </a:pPr>
            <a:r>
              <a:rPr lang="en-US" sz="2400" dirty="0" smtClean="0"/>
              <a:t>Consider implications of incorporating recommended measures into all </a:t>
            </a:r>
            <a:r>
              <a:rPr lang="en-US" sz="2400" dirty="0" err="1" smtClean="0"/>
              <a:t>EHRs</a:t>
            </a:r>
            <a:r>
              <a:rPr lang="en-US" sz="2400" dirty="0" smtClean="0"/>
              <a:t>; and</a:t>
            </a:r>
          </a:p>
          <a:p>
            <a:pPr marL="171450" indent="-171450">
              <a:buFont typeface="Arial" panose="020B0604020202020204" pitchFamily="34" charset="0"/>
              <a:buChar char="•"/>
              <a:defRPr/>
            </a:pPr>
            <a:endParaRPr lang="en-US" sz="2400" dirty="0" smtClean="0"/>
          </a:p>
          <a:p>
            <a:pPr marL="171450" indent="-171450">
              <a:buFont typeface="Arial" panose="020B0604020202020204" pitchFamily="34" charset="0"/>
              <a:buChar char="•"/>
              <a:defRPr/>
            </a:pPr>
            <a:r>
              <a:rPr lang="en-US" sz="2400" dirty="0" smtClean="0"/>
              <a:t>Identify Issues in linking other data systems.</a:t>
            </a:r>
          </a:p>
          <a:p>
            <a:pPr marL="171450" indent="-171450">
              <a:buFont typeface="Arial" panose="020B0604020202020204" pitchFamily="34" charset="0"/>
              <a:buChar char="•"/>
              <a:defRPr/>
            </a:pPr>
            <a:endParaRPr lang="en-US" sz="2400" dirty="0" smtClean="0"/>
          </a:p>
          <a:p>
            <a:pPr marL="171450" indent="-171450">
              <a:defRPr/>
            </a:pPr>
            <a:endParaRPr lang="en-US" sz="2400" dirty="0" smtClean="0"/>
          </a:p>
        </p:txBody>
      </p:sp>
    </p:spTree>
    <p:extLst>
      <p:ext uri="{BB962C8B-B14F-4D97-AF65-F5344CB8AC3E}">
        <p14:creationId xmlns:p14="http://schemas.microsoft.com/office/powerpoint/2010/main" val="25301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9500" y="6000234"/>
            <a:ext cx="383438" cy="307777"/>
          </a:xfrm>
          <a:prstGeom prst="rect">
            <a:avLst/>
          </a:prstGeom>
        </p:spPr>
        <p:txBody>
          <a:bodyPr wrap="none">
            <a:spAutoFit/>
          </a:bodyPr>
          <a:lstStyle/>
          <a:p>
            <a:r>
              <a:rPr lang="en-US" sz="1400" dirty="0" smtClean="0"/>
              <a:t>30</a:t>
            </a:r>
            <a:endParaRPr lang="en-US" sz="1400" dirty="0"/>
          </a:p>
        </p:txBody>
      </p:sp>
      <p:graphicFrame>
        <p:nvGraphicFramePr>
          <p:cNvPr id="5" name="Table 4"/>
          <p:cNvGraphicFramePr>
            <a:graphicFrameLocks noGrp="1"/>
          </p:cNvGraphicFramePr>
          <p:nvPr/>
        </p:nvGraphicFramePr>
        <p:xfrm>
          <a:off x="457200" y="1600200"/>
          <a:ext cx="8229307" cy="4583430"/>
        </p:xfrm>
        <a:graphic>
          <a:graphicData uri="http://schemas.openxmlformats.org/drawingml/2006/table">
            <a:tbl>
              <a:tblPr firstRow="1" firstCol="1" bandRow="1">
                <a:tableStyleId>{5C22544A-7EE6-4342-B048-85BDC9FD1C3A}</a:tableStyleId>
              </a:tblPr>
              <a:tblGrid>
                <a:gridCol w="3866857"/>
                <a:gridCol w="4362450"/>
              </a:tblGrid>
              <a:tr h="674880">
                <a:tc>
                  <a:txBody>
                    <a:bodyPr/>
                    <a:lstStyle/>
                    <a:p>
                      <a:r>
                        <a:rPr lang="en-US" sz="2800" u="none" cap="small" baseline="0" dirty="0" smtClean="0">
                          <a:solidFill>
                            <a:schemeClr val="tx1"/>
                          </a:solidFill>
                        </a:rPr>
                        <a:t>Recommended self reported measure</a:t>
                      </a:r>
                      <a:endParaRPr lang="en-US" sz="2800" u="none" cap="small" baseline="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2800" u="none" cap="small" baseline="0" dirty="0" smtClean="0">
                          <a:solidFill>
                            <a:schemeClr val="tx1"/>
                          </a:solidFill>
                        </a:rPr>
                        <a:t>Stage 2 measure</a:t>
                      </a:r>
                      <a:endParaRPr lang="en-US" sz="2800" u="none" cap="small" baseline="0" dirty="0">
                        <a:solidFill>
                          <a:schemeClr val="tx1"/>
                        </a:solidFil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438150">
                <a:tc>
                  <a:txBody>
                    <a:bodyPr/>
                    <a:lstStyle/>
                    <a:p>
                      <a:r>
                        <a:rPr lang="en-US" sz="2400" u="none" dirty="0" smtClean="0">
                          <a:solidFill>
                            <a:schemeClr val="tx1"/>
                          </a:solidFill>
                        </a:rPr>
                        <a:t>NHIS</a:t>
                      </a:r>
                      <a:r>
                        <a:rPr lang="en-US" sz="2400" u="none" baseline="0" dirty="0" smtClean="0">
                          <a:solidFill>
                            <a:schemeClr val="tx1"/>
                          </a:solidFill>
                        </a:rPr>
                        <a:t> Questions</a:t>
                      </a:r>
                      <a:endParaRPr lang="en-US" sz="2400" u="none" dirty="0">
                        <a:solidFill>
                          <a:schemeClr val="tx1"/>
                        </a:solidFill>
                      </a:endParaRPr>
                    </a:p>
                  </a:txBody>
                  <a:tcPr marL="68580" marR="68580" marT="0" marB="0">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u="none" dirty="0" smtClean="0"/>
                        <a:t>SNOMED Codes</a:t>
                      </a:r>
                    </a:p>
                  </a:txBody>
                  <a:tcPr marL="68580" marR="68580" marT="0" marB="0">
                    <a:lnR w="12700" cap="flat" cmpd="sng" algn="ctr">
                      <a:solidFill>
                        <a:schemeClr val="tx1"/>
                      </a:solidFill>
                      <a:prstDash val="solid"/>
                      <a:round/>
                      <a:headEnd type="none" w="med" len="med"/>
                      <a:tailEnd type="none" w="med" len="med"/>
                    </a:lnR>
                    <a:solidFill>
                      <a:schemeClr val="bg1">
                        <a:lumMod val="75000"/>
                      </a:schemeClr>
                    </a:solidFill>
                  </a:tcPr>
                </a:tc>
              </a:tr>
              <a:tr h="2103593">
                <a:tc>
                  <a:txBody>
                    <a:bodyPr/>
                    <a:lstStyle/>
                    <a:p>
                      <a:pPr marL="228600" lvl="0" indent="-228600">
                        <a:buFont typeface="+mj-lt"/>
                        <a:buAutoNum type="arabicPeriod"/>
                      </a:pPr>
                      <a:r>
                        <a:rPr lang="en-US" sz="2400" b="0" dirty="0" smtClean="0">
                          <a:solidFill>
                            <a:schemeClr val="tx1"/>
                          </a:solidFill>
                        </a:rPr>
                        <a:t> Have you smoked at    </a:t>
                      </a:r>
                    </a:p>
                    <a:p>
                      <a:pPr marL="0" lvl="0" indent="0">
                        <a:buFont typeface="+mj-lt"/>
                        <a:buNone/>
                      </a:pPr>
                      <a:r>
                        <a:rPr lang="en-US" sz="2400" b="0" dirty="0" smtClean="0">
                          <a:solidFill>
                            <a:schemeClr val="tx1"/>
                          </a:solidFill>
                        </a:rPr>
                        <a:t>    least 100 cigarettes in </a:t>
                      </a:r>
                    </a:p>
                    <a:p>
                      <a:pPr marL="0" lvl="0" indent="0">
                        <a:buFont typeface="+mj-lt"/>
                        <a:buNone/>
                      </a:pPr>
                      <a:r>
                        <a:rPr lang="en-US" sz="2400" b="0" dirty="0" smtClean="0">
                          <a:solidFill>
                            <a:schemeClr val="tx1"/>
                          </a:solidFill>
                        </a:rPr>
                        <a:t>    your entire life?</a:t>
                      </a:r>
                    </a:p>
                    <a:p>
                      <a:pPr lvl="0"/>
                      <a:r>
                        <a:rPr lang="en-US" sz="2400" b="0" dirty="0" smtClean="0">
                          <a:solidFill>
                            <a:schemeClr val="tx1"/>
                          </a:solidFill>
                        </a:rPr>
                        <a:t> </a:t>
                      </a:r>
                    </a:p>
                    <a:p>
                      <a:pPr lvl="0"/>
                      <a:r>
                        <a:rPr lang="en-US" sz="2400" b="0" dirty="0" smtClean="0">
                          <a:solidFill>
                            <a:schemeClr val="tx1"/>
                          </a:solidFill>
                        </a:rPr>
                        <a:t>2. Do you NOW smoke </a:t>
                      </a:r>
                      <a:br>
                        <a:rPr lang="en-US" sz="2400" b="0" dirty="0" smtClean="0">
                          <a:solidFill>
                            <a:schemeClr val="tx1"/>
                          </a:solidFill>
                        </a:rPr>
                      </a:br>
                      <a:r>
                        <a:rPr lang="en-US" sz="2400" b="0" dirty="0" smtClean="0">
                          <a:solidFill>
                            <a:schemeClr val="tx1"/>
                          </a:solidFill>
                        </a:rPr>
                        <a:t>    cigarettes every day, </a:t>
                      </a:r>
                      <a:br>
                        <a:rPr lang="en-US" sz="2400" b="0" dirty="0" smtClean="0">
                          <a:solidFill>
                            <a:schemeClr val="tx1"/>
                          </a:solidFill>
                        </a:rPr>
                      </a:br>
                      <a:r>
                        <a:rPr lang="en-US" sz="2400" b="0" dirty="0" smtClean="0">
                          <a:solidFill>
                            <a:schemeClr val="tx1"/>
                          </a:solidFill>
                        </a:rPr>
                        <a:t>    some days or not at all? </a:t>
                      </a: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lvl="0" indent="-91440">
                        <a:buFont typeface="Arial" panose="020B0604020202020204" pitchFamily="34" charset="0"/>
                        <a:buChar char="•"/>
                      </a:pPr>
                      <a:r>
                        <a:rPr lang="x-none" sz="2400" smtClean="0"/>
                        <a:t>Current every day smoker</a:t>
                      </a:r>
                      <a:endParaRPr lang="en-US" sz="2400" dirty="0" smtClean="0"/>
                    </a:p>
                    <a:p>
                      <a:pPr marL="91440" lvl="0" indent="-91440">
                        <a:buFont typeface="Arial" panose="020B0604020202020204" pitchFamily="34" charset="0"/>
                        <a:buChar char="•"/>
                      </a:pPr>
                      <a:r>
                        <a:rPr lang="x-none" sz="2400" smtClean="0"/>
                        <a:t>Current some day smoker</a:t>
                      </a:r>
                      <a:endParaRPr lang="en-US" sz="2400" dirty="0" smtClean="0"/>
                    </a:p>
                    <a:p>
                      <a:pPr marL="91440" lvl="0" indent="-91440">
                        <a:buFont typeface="Arial" panose="020B0604020202020204" pitchFamily="34" charset="0"/>
                        <a:buChar char="•"/>
                      </a:pPr>
                      <a:r>
                        <a:rPr lang="x-none" sz="2400" smtClean="0"/>
                        <a:t>Former smoker</a:t>
                      </a:r>
                      <a:endParaRPr lang="en-US" sz="2400" dirty="0" smtClean="0"/>
                    </a:p>
                    <a:p>
                      <a:pPr marL="91440" lvl="0" indent="-91440">
                        <a:buFont typeface="Arial" panose="020B0604020202020204" pitchFamily="34" charset="0"/>
                        <a:buChar char="•"/>
                      </a:pPr>
                      <a:r>
                        <a:rPr lang="x-none" sz="2400" smtClean="0"/>
                        <a:t>Never smoker</a:t>
                      </a:r>
                      <a:endParaRPr lang="en-US" sz="2400" dirty="0" smtClean="0"/>
                    </a:p>
                    <a:p>
                      <a:pPr marL="91440" lvl="0" indent="-91440">
                        <a:buFont typeface="Arial" panose="020B0604020202020204" pitchFamily="34" charset="0"/>
                        <a:buChar char="•"/>
                      </a:pPr>
                      <a:r>
                        <a:rPr lang="x-none" sz="2400" smtClean="0"/>
                        <a:t>Smoker, current status unknown</a:t>
                      </a:r>
                      <a:endParaRPr lang="en-US" sz="2400" dirty="0" smtClean="0"/>
                    </a:p>
                    <a:p>
                      <a:pPr marL="91440" lvl="0" indent="-91440">
                        <a:buFont typeface="Arial" panose="020B0604020202020204" pitchFamily="34" charset="0"/>
                        <a:buChar char="•"/>
                      </a:pPr>
                      <a:r>
                        <a:rPr lang="x-none" sz="2400" smtClean="0"/>
                        <a:t>Unknown if ever smoked</a:t>
                      </a:r>
                      <a:endParaRPr lang="en-US" sz="2400" dirty="0" smtClean="0"/>
                    </a:p>
                    <a:p>
                      <a:pPr marL="91440" lvl="0" indent="-91440">
                        <a:buFont typeface="Arial" panose="020B0604020202020204" pitchFamily="34" charset="0"/>
                        <a:buChar char="•"/>
                      </a:pPr>
                      <a:r>
                        <a:rPr lang="x-none" sz="2400" smtClean="0"/>
                        <a:t>Heavy tobacco smoker</a:t>
                      </a:r>
                      <a:endParaRPr lang="en-US" sz="2400" dirty="0" smtClean="0"/>
                    </a:p>
                    <a:p>
                      <a:pPr marL="91440" lvl="0" indent="-91440">
                        <a:buFont typeface="Arial" panose="020B0604020202020204" pitchFamily="34" charset="0"/>
                        <a:buChar char="•"/>
                      </a:pPr>
                      <a:r>
                        <a:rPr lang="en-US" sz="2400" dirty="0" smtClean="0"/>
                        <a:t>Light tobacco smoker</a:t>
                      </a:r>
                      <a:endParaRPr lang="en-US" sz="2400" dirty="0"/>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Rectangle 6"/>
          <p:cNvSpPr/>
          <p:nvPr/>
        </p:nvSpPr>
        <p:spPr>
          <a:xfrm>
            <a:off x="866899" y="137004"/>
            <a:ext cx="7374575" cy="1015663"/>
          </a:xfrm>
          <a:prstGeom prst="rect">
            <a:avLst/>
          </a:prstGeom>
        </p:spPr>
        <p:txBody>
          <a:bodyPr wrap="square">
            <a:spAutoFit/>
          </a:bodyPr>
          <a:lstStyle/>
          <a:p>
            <a:r>
              <a:rPr lang="en-US" sz="4000" b="1" cap="all" dirty="0" smtClean="0"/>
              <a:t>Standard Measure</a:t>
            </a:r>
            <a:r>
              <a:rPr lang="en-US" sz="4000" b="1" cap="all" dirty="0"/>
              <a:t/>
            </a:r>
            <a:br>
              <a:rPr lang="en-US" sz="4000" b="1" cap="all" dirty="0"/>
            </a:br>
            <a:r>
              <a:rPr lang="en-US" sz="2000" b="1" dirty="0">
                <a:solidFill>
                  <a:srgbClr val="00B0F0"/>
                </a:solidFill>
              </a:rPr>
              <a:t>Example: </a:t>
            </a:r>
            <a:r>
              <a:rPr lang="en-US" sz="2000" b="1" dirty="0" smtClean="0">
                <a:solidFill>
                  <a:srgbClr val="00B0F0"/>
                </a:solidFill>
              </a:rPr>
              <a:t>Tobacco Use</a:t>
            </a:r>
            <a:endParaRPr lang="en-US" sz="2000" b="1" dirty="0"/>
          </a:p>
        </p:txBody>
      </p:sp>
    </p:spTree>
    <p:extLst>
      <p:ext uri="{BB962C8B-B14F-4D97-AF65-F5344CB8AC3E}">
        <p14:creationId xmlns:p14="http://schemas.microsoft.com/office/powerpoint/2010/main" val="325951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78266" y="1358753"/>
            <a:ext cx="3376468" cy="2550691"/>
            <a:chOff x="4578266" y="1358753"/>
            <a:chExt cx="3376468" cy="2550691"/>
          </a:xfrm>
        </p:grpSpPr>
        <p:sp>
          <p:nvSpPr>
            <p:cNvPr id="10" name="Rectangle 9"/>
            <p:cNvSpPr/>
            <p:nvPr/>
          </p:nvSpPr>
          <p:spPr>
            <a:xfrm>
              <a:off x="4578266" y="3660891"/>
              <a:ext cx="3376467" cy="248553"/>
            </a:xfrm>
            <a:prstGeom prst="rect">
              <a:avLst/>
            </a:prstGeom>
            <a:solidFill>
              <a:srgbClr val="29AC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5" name="Picture 14" descr="EHRs phase 2 Front Cover Onl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510" y="1358753"/>
              <a:ext cx="1438224" cy="2164551"/>
            </a:xfrm>
            <a:prstGeom prst="rect">
              <a:avLst/>
            </a:prstGeom>
          </p:spPr>
        </p:pic>
      </p:grpSp>
      <p:grpSp>
        <p:nvGrpSpPr>
          <p:cNvPr id="19" name="Group 18"/>
          <p:cNvGrpSpPr/>
          <p:nvPr/>
        </p:nvGrpSpPr>
        <p:grpSpPr>
          <a:xfrm>
            <a:off x="1222506" y="3660891"/>
            <a:ext cx="3376468" cy="2609838"/>
            <a:chOff x="1222506" y="3293227"/>
            <a:chExt cx="3376468" cy="2609838"/>
          </a:xfrm>
        </p:grpSpPr>
        <p:sp>
          <p:nvSpPr>
            <p:cNvPr id="13" name="Rectangle 12"/>
            <p:cNvSpPr/>
            <p:nvPr/>
          </p:nvSpPr>
          <p:spPr>
            <a:xfrm>
              <a:off x="1222507" y="3293227"/>
              <a:ext cx="3376467" cy="248553"/>
            </a:xfrm>
            <a:prstGeom prst="rect">
              <a:avLst/>
            </a:prstGeom>
            <a:solidFill>
              <a:srgbClr val="A4C9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6" name="Picture 15" descr="EHRCoverPhase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506" y="3676538"/>
              <a:ext cx="1484351" cy="2226527"/>
            </a:xfrm>
            <a:prstGeom prst="rect">
              <a:avLst/>
            </a:prstGeom>
          </p:spPr>
        </p:pic>
      </p:grpSp>
      <p:grpSp>
        <p:nvGrpSpPr>
          <p:cNvPr id="9" name="Group 8"/>
          <p:cNvGrpSpPr/>
          <p:nvPr/>
        </p:nvGrpSpPr>
        <p:grpSpPr>
          <a:xfrm>
            <a:off x="1038047" y="3399767"/>
            <a:ext cx="7067907" cy="793795"/>
            <a:chOff x="1086085" y="3166838"/>
            <a:chExt cx="6817272" cy="793795"/>
          </a:xfrm>
        </p:grpSpPr>
        <p:cxnSp>
          <p:nvCxnSpPr>
            <p:cNvPr id="4" name="Straight Connector 3"/>
            <p:cNvCxnSpPr/>
            <p:nvPr/>
          </p:nvCxnSpPr>
          <p:spPr>
            <a:xfrm flipV="1">
              <a:off x="1086085" y="3542847"/>
              <a:ext cx="6817272" cy="16712"/>
            </a:xfrm>
            <a:prstGeom prst="line">
              <a:avLst/>
            </a:prstGeom>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086085" y="3175191"/>
              <a:ext cx="0" cy="785442"/>
            </a:xfrm>
            <a:prstGeom prst="line">
              <a:avLst/>
            </a:prstGeom>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7903357" y="3166838"/>
              <a:ext cx="0" cy="785442"/>
            </a:xfrm>
            <a:prstGeom prst="line">
              <a:avLst/>
            </a:prstGeom>
            <a:effectLst/>
          </p:spPr>
          <p:style>
            <a:lnRef idx="2">
              <a:schemeClr val="dk1"/>
            </a:lnRef>
            <a:fillRef idx="0">
              <a:schemeClr val="dk1"/>
            </a:fillRef>
            <a:effectRef idx="1">
              <a:schemeClr val="dk1"/>
            </a:effectRef>
            <a:fontRef idx="minor">
              <a:schemeClr val="tx1"/>
            </a:fontRef>
          </p:style>
        </p:cxnSp>
      </p:grpSp>
      <p:sp>
        <p:nvSpPr>
          <p:cNvPr id="21" name="Title 1"/>
          <p:cNvSpPr>
            <a:spLocks noGrp="1"/>
          </p:cNvSpPr>
          <p:nvPr>
            <p:ph type="title"/>
          </p:nvPr>
        </p:nvSpPr>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dirty="0" smtClean="0"/>
              <a:t>TIMELINE</a:t>
            </a:r>
            <a:br>
              <a:rPr lang="en-US" dirty="0" smtClean="0"/>
            </a:br>
            <a:r>
              <a:rPr lang="en-US" dirty="0" smtClean="0">
                <a:solidFill>
                  <a:srgbClr val="A4C93A"/>
                </a:solidFill>
              </a:rPr>
              <a:t/>
            </a:r>
            <a:br>
              <a:rPr lang="en-US" dirty="0" smtClean="0">
                <a:solidFill>
                  <a:srgbClr val="A4C93A"/>
                </a:solidFill>
              </a:rPr>
            </a:br>
            <a:endParaRPr lang="en-US" dirty="0">
              <a:solidFill>
                <a:srgbClr val="A4C93A"/>
              </a:solidFill>
            </a:endParaRPr>
          </a:p>
        </p:txBody>
      </p:sp>
      <p:sp>
        <p:nvSpPr>
          <p:cNvPr id="22" name="TextBox 21"/>
          <p:cNvSpPr txBox="1"/>
          <p:nvPr/>
        </p:nvSpPr>
        <p:spPr>
          <a:xfrm>
            <a:off x="3124583" y="3977354"/>
            <a:ext cx="1386847" cy="369332"/>
          </a:xfrm>
          <a:prstGeom prst="rect">
            <a:avLst/>
          </a:prstGeom>
          <a:noFill/>
        </p:spPr>
        <p:txBody>
          <a:bodyPr wrap="square" rtlCol="0">
            <a:spAutoFit/>
          </a:bodyPr>
          <a:lstStyle/>
          <a:p>
            <a:r>
              <a:rPr lang="en-US" b="1" spc="100" dirty="0" smtClean="0">
                <a:solidFill>
                  <a:srgbClr val="A4C93A"/>
                </a:solidFill>
              </a:rPr>
              <a:t>PHASE 1</a:t>
            </a:r>
            <a:endParaRPr lang="en-US" b="1" spc="100" dirty="0">
              <a:solidFill>
                <a:srgbClr val="A4C93A"/>
              </a:solidFill>
            </a:endParaRPr>
          </a:p>
        </p:txBody>
      </p:sp>
      <p:sp>
        <p:nvSpPr>
          <p:cNvPr id="23" name="Rectangle 22"/>
          <p:cNvSpPr/>
          <p:nvPr/>
        </p:nvSpPr>
        <p:spPr>
          <a:xfrm>
            <a:off x="4638933" y="3206754"/>
            <a:ext cx="1249411" cy="369332"/>
          </a:xfrm>
          <a:prstGeom prst="rect">
            <a:avLst/>
          </a:prstGeom>
        </p:spPr>
        <p:txBody>
          <a:bodyPr wrap="none">
            <a:spAutoFit/>
          </a:bodyPr>
          <a:lstStyle/>
          <a:p>
            <a:pPr lvl="0"/>
            <a:r>
              <a:rPr lang="en-US" b="1" spc="100" dirty="0" smtClean="0">
                <a:solidFill>
                  <a:srgbClr val="29ACD0"/>
                </a:solidFill>
              </a:rPr>
              <a:t>PHASE 2</a:t>
            </a:r>
            <a:endParaRPr lang="en-US" b="1" spc="100" dirty="0">
              <a:solidFill>
                <a:srgbClr val="29ACD0"/>
              </a:solidFill>
            </a:endParaRPr>
          </a:p>
        </p:txBody>
      </p:sp>
      <p:sp>
        <p:nvSpPr>
          <p:cNvPr id="18" name="Rectangle 17"/>
          <p:cNvSpPr/>
          <p:nvPr/>
        </p:nvSpPr>
        <p:spPr>
          <a:xfrm>
            <a:off x="8699500" y="6000234"/>
            <a:ext cx="284515" cy="307777"/>
          </a:xfrm>
          <a:prstGeom prst="rect">
            <a:avLst/>
          </a:prstGeom>
        </p:spPr>
        <p:txBody>
          <a:bodyPr wrap="none">
            <a:spAutoFit/>
          </a:bodyPr>
          <a:lstStyle/>
          <a:p>
            <a:fld id="{FF9955BF-0F20-3648-B525-6C0C4A6239E3}" type="slidenum">
              <a:rPr lang="en-US" sz="1400" smtClean="0"/>
              <a:pPr/>
              <a:t>4</a:t>
            </a:fld>
            <a:endParaRPr lang="en-US" sz="1400" dirty="0"/>
          </a:p>
        </p:txBody>
      </p:sp>
    </p:spTree>
    <p:extLst>
      <p:ext uri="{BB962C8B-B14F-4D97-AF65-F5344CB8AC3E}">
        <p14:creationId xmlns:p14="http://schemas.microsoft.com/office/powerpoint/2010/main" val="331751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8266" y="3660891"/>
            <a:ext cx="3376467" cy="248553"/>
          </a:xfrm>
          <a:prstGeom prst="rect">
            <a:avLst/>
          </a:prstGeom>
          <a:solidFill>
            <a:srgbClr val="29AC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19" name="Group 18"/>
          <p:cNvGrpSpPr/>
          <p:nvPr/>
        </p:nvGrpSpPr>
        <p:grpSpPr>
          <a:xfrm>
            <a:off x="1222506" y="3660891"/>
            <a:ext cx="3376468" cy="2609838"/>
            <a:chOff x="1222506" y="3293227"/>
            <a:chExt cx="3376468" cy="2609838"/>
          </a:xfrm>
        </p:grpSpPr>
        <p:sp>
          <p:nvSpPr>
            <p:cNvPr id="13" name="Rectangle 12"/>
            <p:cNvSpPr/>
            <p:nvPr/>
          </p:nvSpPr>
          <p:spPr>
            <a:xfrm>
              <a:off x="1222507" y="3293227"/>
              <a:ext cx="3376467" cy="248553"/>
            </a:xfrm>
            <a:prstGeom prst="rect">
              <a:avLst/>
            </a:prstGeom>
            <a:solidFill>
              <a:srgbClr val="A4C9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6" name="Picture 15" descr="EHRCoverPhas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506" y="3676538"/>
              <a:ext cx="1484351" cy="2226527"/>
            </a:xfrm>
            <a:prstGeom prst="rect">
              <a:avLst/>
            </a:prstGeom>
          </p:spPr>
        </p:pic>
      </p:grpSp>
      <p:grpSp>
        <p:nvGrpSpPr>
          <p:cNvPr id="9" name="Group 8"/>
          <p:cNvGrpSpPr/>
          <p:nvPr/>
        </p:nvGrpSpPr>
        <p:grpSpPr>
          <a:xfrm>
            <a:off x="1038047" y="3399767"/>
            <a:ext cx="7067907" cy="793795"/>
            <a:chOff x="1086085" y="3166838"/>
            <a:chExt cx="6817272" cy="793795"/>
          </a:xfrm>
        </p:grpSpPr>
        <p:cxnSp>
          <p:nvCxnSpPr>
            <p:cNvPr id="4" name="Straight Connector 3"/>
            <p:cNvCxnSpPr/>
            <p:nvPr/>
          </p:nvCxnSpPr>
          <p:spPr>
            <a:xfrm flipV="1">
              <a:off x="1086085" y="3542847"/>
              <a:ext cx="6817272" cy="16712"/>
            </a:xfrm>
            <a:prstGeom prst="line">
              <a:avLst/>
            </a:prstGeom>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086085" y="3175191"/>
              <a:ext cx="0" cy="785442"/>
            </a:xfrm>
            <a:prstGeom prst="line">
              <a:avLst/>
            </a:prstGeom>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7903357" y="3166838"/>
              <a:ext cx="0" cy="785442"/>
            </a:xfrm>
            <a:prstGeom prst="line">
              <a:avLst/>
            </a:prstGeom>
            <a:effectLst/>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3124583" y="3977354"/>
            <a:ext cx="1386847" cy="369332"/>
          </a:xfrm>
          <a:prstGeom prst="rect">
            <a:avLst/>
          </a:prstGeom>
          <a:noFill/>
        </p:spPr>
        <p:txBody>
          <a:bodyPr wrap="square" rtlCol="0">
            <a:spAutoFit/>
          </a:bodyPr>
          <a:lstStyle/>
          <a:p>
            <a:r>
              <a:rPr lang="en-US" b="1" spc="100" dirty="0" smtClean="0">
                <a:solidFill>
                  <a:srgbClr val="A4C93A"/>
                </a:solidFill>
              </a:rPr>
              <a:t>PHASE 1</a:t>
            </a:r>
            <a:endParaRPr lang="en-US" b="1" spc="100" dirty="0">
              <a:solidFill>
                <a:srgbClr val="A4C93A"/>
              </a:solidFill>
            </a:endParaRPr>
          </a:p>
        </p:txBody>
      </p:sp>
      <p:sp>
        <p:nvSpPr>
          <p:cNvPr id="18" name="Rectangle 17"/>
          <p:cNvSpPr/>
          <p:nvPr/>
        </p:nvSpPr>
        <p:spPr>
          <a:xfrm>
            <a:off x="4638933" y="3206754"/>
            <a:ext cx="1249411" cy="369332"/>
          </a:xfrm>
          <a:prstGeom prst="rect">
            <a:avLst/>
          </a:prstGeom>
        </p:spPr>
        <p:txBody>
          <a:bodyPr wrap="none">
            <a:spAutoFit/>
          </a:bodyPr>
          <a:lstStyle/>
          <a:p>
            <a:pPr lvl="0"/>
            <a:r>
              <a:rPr lang="en-US" b="1" spc="100" dirty="0" smtClean="0">
                <a:solidFill>
                  <a:schemeClr val="bg1">
                    <a:lumMod val="85000"/>
                  </a:schemeClr>
                </a:solidFill>
              </a:rPr>
              <a:t>PHASE 2</a:t>
            </a:r>
            <a:endParaRPr lang="en-US" b="1" spc="100" dirty="0">
              <a:solidFill>
                <a:schemeClr val="bg1">
                  <a:lumMod val="85000"/>
                </a:schemeClr>
              </a:solidFill>
            </a:endParaRPr>
          </a:p>
        </p:txBody>
      </p:sp>
      <p:sp>
        <p:nvSpPr>
          <p:cNvPr id="21" name="Rectangle 20"/>
          <p:cNvSpPr/>
          <p:nvPr/>
        </p:nvSpPr>
        <p:spPr>
          <a:xfrm>
            <a:off x="3091165" y="4376503"/>
            <a:ext cx="4572000" cy="1477328"/>
          </a:xfrm>
          <a:prstGeom prst="rect">
            <a:avLst/>
          </a:prstGeom>
        </p:spPr>
        <p:txBody>
          <a:bodyPr>
            <a:spAutoFit/>
          </a:bodyPr>
          <a:lstStyle/>
          <a:p>
            <a:pPr marL="342900" lvl="0" indent="-342900">
              <a:buFont typeface="Wingdings" charset="2"/>
              <a:buChar char="§"/>
            </a:pPr>
            <a:r>
              <a:rPr lang="en-US" dirty="0"/>
              <a:t>2 Public </a:t>
            </a:r>
            <a:r>
              <a:rPr lang="en-US" dirty="0" smtClean="0"/>
              <a:t>workshops</a:t>
            </a:r>
            <a:endParaRPr lang="en-US" dirty="0"/>
          </a:p>
          <a:p>
            <a:pPr marL="342900" lvl="0" indent="-342900">
              <a:buFont typeface="Wingdings" charset="2"/>
              <a:buChar char="§"/>
            </a:pPr>
            <a:r>
              <a:rPr lang="en-US" dirty="0"/>
              <a:t>Frameworks</a:t>
            </a:r>
          </a:p>
          <a:p>
            <a:pPr marL="342900" lvl="0" indent="-342900">
              <a:buFont typeface="Wingdings" charset="2"/>
              <a:buChar char="§"/>
            </a:pPr>
            <a:r>
              <a:rPr lang="en-US" dirty="0"/>
              <a:t>Criteria </a:t>
            </a:r>
          </a:p>
          <a:p>
            <a:pPr marL="342900" lvl="0" indent="-342900">
              <a:buFont typeface="Wingdings" charset="2"/>
              <a:buChar char="§"/>
            </a:pPr>
            <a:r>
              <a:rPr lang="en-US" dirty="0"/>
              <a:t>C</a:t>
            </a:r>
            <a:r>
              <a:rPr lang="en-US" dirty="0" smtClean="0"/>
              <a:t>andidate domain identification</a:t>
            </a:r>
            <a:endParaRPr lang="en-US" dirty="0"/>
          </a:p>
          <a:p>
            <a:pPr marL="342900" indent="-342900">
              <a:buFont typeface="Wingdings" charset="2"/>
              <a:buChar char="§"/>
            </a:pPr>
            <a:r>
              <a:rPr lang="en-US" dirty="0"/>
              <a:t>Report Release: April 2014</a:t>
            </a:r>
            <a:r>
              <a:rPr lang="en-US" dirty="0" smtClean="0">
                <a:effectLst/>
              </a:rPr>
              <a:t> </a:t>
            </a:r>
            <a:endParaRPr lang="en-US" dirty="0"/>
          </a:p>
        </p:txBody>
      </p:sp>
      <p:sp>
        <p:nvSpPr>
          <p:cNvPr id="20" name="Title 1"/>
          <p:cNvSpPr>
            <a:spLocks noGrp="1"/>
          </p:cNvSpPr>
          <p:nvPr>
            <p:ph type="title"/>
          </p:nvPr>
        </p:nvSpPr>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dirty="0" smtClean="0"/>
              <a:t>TIMELINE</a:t>
            </a:r>
            <a:br>
              <a:rPr lang="en-US" dirty="0" smtClean="0"/>
            </a:br>
            <a:r>
              <a:rPr lang="en-US" dirty="0" smtClean="0">
                <a:solidFill>
                  <a:srgbClr val="A4C93A"/>
                </a:solidFill>
              </a:rPr>
              <a:t>PHASE 1</a:t>
            </a:r>
            <a:br>
              <a:rPr lang="en-US" dirty="0" smtClean="0">
                <a:solidFill>
                  <a:srgbClr val="A4C93A"/>
                </a:solidFill>
              </a:rPr>
            </a:br>
            <a:endParaRPr lang="en-US" dirty="0">
              <a:solidFill>
                <a:srgbClr val="A4C93A"/>
              </a:solidFill>
            </a:endParaRPr>
          </a:p>
        </p:txBody>
      </p:sp>
      <p:sp>
        <p:nvSpPr>
          <p:cNvPr id="22" name="Rectangle 21"/>
          <p:cNvSpPr/>
          <p:nvPr/>
        </p:nvSpPr>
        <p:spPr>
          <a:xfrm>
            <a:off x="8699500" y="6000234"/>
            <a:ext cx="284515" cy="307777"/>
          </a:xfrm>
          <a:prstGeom prst="rect">
            <a:avLst/>
          </a:prstGeom>
        </p:spPr>
        <p:txBody>
          <a:bodyPr wrap="none">
            <a:spAutoFit/>
          </a:bodyPr>
          <a:lstStyle/>
          <a:p>
            <a:fld id="{FF9955BF-0F20-3648-B525-6C0C4A6239E3}" type="slidenum">
              <a:rPr lang="en-US" sz="1400" smtClean="0"/>
              <a:pPr/>
              <a:t>5</a:t>
            </a:fld>
            <a:endParaRPr lang="en-US" sz="1400" dirty="0"/>
          </a:p>
        </p:txBody>
      </p:sp>
    </p:spTree>
    <p:extLst>
      <p:ext uri="{BB962C8B-B14F-4D97-AF65-F5344CB8AC3E}">
        <p14:creationId xmlns:p14="http://schemas.microsoft.com/office/powerpoint/2010/main" val="207853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141" y="3060767"/>
            <a:ext cx="2841650" cy="3253282"/>
          </a:xfrm>
        </p:spPr>
        <p:txBody>
          <a:bodyPr/>
          <a:lstStyle/>
          <a:p>
            <a:pPr marL="0" indent="0" algn="ctr">
              <a:buNone/>
            </a:pPr>
            <a:r>
              <a:rPr lang="en-US" sz="1800" b="1" dirty="0" smtClean="0">
                <a:latin typeface="+mj-lt"/>
                <a:cs typeface="Abadi MT Condensed Extra Bold"/>
              </a:rPr>
              <a:t>STRENGTH</a:t>
            </a:r>
          </a:p>
          <a:p>
            <a:pPr marL="0" indent="0" algn="ctr">
              <a:buNone/>
            </a:pPr>
            <a:endParaRPr lang="en-US" sz="1800" b="1" dirty="0" smtClean="0">
              <a:latin typeface="+mj-lt"/>
              <a:cs typeface="Abadi MT Condensed Extra Bold"/>
            </a:endParaRPr>
          </a:p>
          <a:p>
            <a:pPr marL="0" indent="0" algn="ctr">
              <a:buNone/>
            </a:pPr>
            <a:r>
              <a:rPr lang="en-US" sz="1800" b="1" dirty="0" smtClean="0">
                <a:latin typeface="+mj-lt"/>
                <a:cs typeface="Abadi MT Condensed Extra Bold"/>
              </a:rPr>
              <a:t/>
            </a:r>
            <a:br>
              <a:rPr lang="en-US" sz="1800" b="1" dirty="0" smtClean="0">
                <a:latin typeface="+mj-lt"/>
                <a:cs typeface="Abadi MT Condensed Extra Bold"/>
              </a:rPr>
            </a:br>
            <a:endParaRPr lang="en-US" sz="1800" b="1" dirty="0" smtClean="0">
              <a:latin typeface="+mj-lt"/>
              <a:cs typeface="Abadi MT Condensed Extra Bold"/>
            </a:endParaRPr>
          </a:p>
          <a:p>
            <a:pPr marL="0" indent="0" algn="ctr">
              <a:buNone/>
            </a:pPr>
            <a:endParaRPr lang="en-US" sz="1800" b="1" dirty="0" smtClean="0">
              <a:latin typeface="+mj-lt"/>
              <a:cs typeface="Abadi MT Condensed Extra Bold"/>
            </a:endParaRPr>
          </a:p>
          <a:p>
            <a:pPr marL="0" indent="0" algn="ctr">
              <a:buNone/>
            </a:pPr>
            <a:endParaRPr lang="en-US" sz="1800" b="1" dirty="0" smtClean="0">
              <a:latin typeface="+mj-lt"/>
              <a:cs typeface="Abadi MT Condensed Extra Bold"/>
            </a:endParaRPr>
          </a:p>
          <a:p>
            <a:pPr marL="0" indent="0" algn="ctr">
              <a:buNone/>
            </a:pPr>
            <a:r>
              <a:rPr lang="en-US" sz="1800" b="1" dirty="0" smtClean="0">
                <a:latin typeface="+mj-lt"/>
                <a:cs typeface="Abadi MT Condensed Extra Bold"/>
              </a:rPr>
              <a:t>USEFULNESS</a:t>
            </a:r>
          </a:p>
          <a:p>
            <a:pPr marL="0" indent="0" algn="ctr">
              <a:buNone/>
            </a:pPr>
            <a:r>
              <a:rPr lang="en-US" sz="1800" b="1" dirty="0" smtClean="0">
                <a:latin typeface="+mj-lt"/>
                <a:cs typeface="Abadi MT Condensed Extra Bold"/>
              </a:rPr>
              <a:t/>
            </a:r>
            <a:br>
              <a:rPr lang="en-US" sz="1800" b="1" dirty="0" smtClean="0">
                <a:latin typeface="+mj-lt"/>
                <a:cs typeface="Abadi MT Condensed Extra Bold"/>
              </a:rPr>
            </a:br>
            <a:endParaRPr lang="en-US" dirty="0" smtClean="0"/>
          </a:p>
        </p:txBody>
      </p:sp>
      <p:sp>
        <p:nvSpPr>
          <p:cNvPr id="5" name="Title 1"/>
          <p:cNvSpPr txBox="1">
            <a:spLocks/>
          </p:cNvSpPr>
          <p:nvPr/>
        </p:nvSpPr>
        <p:spPr>
          <a:xfrm>
            <a:off x="687950" y="574537"/>
            <a:ext cx="7998850" cy="1542401"/>
          </a:xfrm>
          <a:prstGeom prst="rect">
            <a:avLst/>
          </a:prstGeom>
        </p:spPr>
        <p:txBody>
          <a:bodyPr vert="horz" lIns="91440" tIns="45720" rIns="91440" bIns="45720" rtlCol="0" anchor="ct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dirty="0" smtClean="0"/>
              <a:t>CRITERIA</a:t>
            </a:r>
            <a:br>
              <a:rPr lang="en-US" dirty="0" smtClean="0"/>
            </a:br>
            <a:r>
              <a:rPr lang="en-US" dirty="0" smtClean="0">
                <a:solidFill>
                  <a:srgbClr val="A4C93A"/>
                </a:solidFill>
              </a:rPr>
              <a:t>PHASE 1</a:t>
            </a:r>
            <a:br>
              <a:rPr lang="en-US" dirty="0" smtClean="0">
                <a:solidFill>
                  <a:srgbClr val="A4C93A"/>
                </a:solidFill>
              </a:rPr>
            </a:br>
            <a:endParaRPr lang="en-US" dirty="0">
              <a:solidFill>
                <a:srgbClr val="A4C93A"/>
              </a:solidFill>
            </a:endParaRPr>
          </a:p>
        </p:txBody>
      </p:sp>
      <p:sp>
        <p:nvSpPr>
          <p:cNvPr id="4" name="Content Placeholder 2"/>
          <p:cNvSpPr txBox="1">
            <a:spLocks/>
          </p:cNvSpPr>
          <p:nvPr/>
        </p:nvSpPr>
        <p:spPr>
          <a:xfrm>
            <a:off x="3103264" y="3060767"/>
            <a:ext cx="2841650" cy="32532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solidFill>
                  <a:srgbClr val="D9D9D9"/>
                </a:solidFill>
                <a:cs typeface="Abadi MT Condensed Extra Bold"/>
              </a:rPr>
              <a:t>RELIABLE </a:t>
            </a:r>
            <a:r>
              <a:rPr lang="en-US" sz="1800" b="1" dirty="0" smtClean="0">
                <a:solidFill>
                  <a:srgbClr val="D9D9D9"/>
                </a:solidFill>
                <a:cs typeface="Abadi MT Condensed Extra Bold"/>
              </a:rPr>
              <a:t>&amp;</a:t>
            </a:r>
          </a:p>
          <a:p>
            <a:pPr marL="0" indent="0" algn="ctr">
              <a:buNone/>
            </a:pPr>
            <a:r>
              <a:rPr lang="en-US" sz="1800" b="1" dirty="0" smtClean="0">
                <a:solidFill>
                  <a:srgbClr val="D9D9D9"/>
                </a:solidFill>
                <a:cs typeface="Abadi MT Condensed Extra Bold"/>
              </a:rPr>
              <a:t>VALID </a:t>
            </a:r>
            <a:r>
              <a:rPr lang="en-US" sz="1800" b="1" dirty="0">
                <a:solidFill>
                  <a:srgbClr val="D9D9D9"/>
                </a:solidFill>
                <a:cs typeface="Abadi MT Condensed Extra Bold"/>
              </a:rPr>
              <a:t>MEASURES</a:t>
            </a:r>
          </a:p>
          <a:p>
            <a:pPr marL="0" indent="0" algn="ctr">
              <a:buFont typeface="Arial"/>
              <a:buNone/>
            </a:pPr>
            <a:r>
              <a:rPr lang="en-US" sz="1800" b="1" dirty="0" smtClean="0">
                <a:solidFill>
                  <a:srgbClr val="D9D9D9"/>
                </a:solidFill>
                <a:latin typeface="+mj-lt"/>
                <a:cs typeface="Abadi MT Condensed Extra Bold"/>
              </a:rPr>
              <a:t/>
            </a:r>
            <a:br>
              <a:rPr lang="en-US" sz="1800" b="1" dirty="0" smtClean="0">
                <a:solidFill>
                  <a:srgbClr val="D9D9D9"/>
                </a:solidFill>
                <a:latin typeface="+mj-lt"/>
                <a:cs typeface="Abadi MT Condensed Extra Bold"/>
              </a:rPr>
            </a:br>
            <a:endParaRPr lang="en-US" sz="1800" b="1" dirty="0" smtClean="0">
              <a:solidFill>
                <a:srgbClr val="D9D9D9"/>
              </a:solidFill>
              <a:latin typeface="+mj-lt"/>
              <a:cs typeface="Abadi MT Condensed Extra Bold"/>
            </a:endParaRPr>
          </a:p>
          <a:p>
            <a:pPr marL="0" indent="0" algn="ctr">
              <a:buFont typeface="Arial"/>
              <a:buNone/>
            </a:pPr>
            <a:endParaRPr lang="en-US" sz="1800" b="1" dirty="0" smtClean="0">
              <a:solidFill>
                <a:srgbClr val="D9D9D9"/>
              </a:solidFill>
              <a:latin typeface="+mj-lt"/>
              <a:cs typeface="Abadi MT Condensed Extra Bold"/>
            </a:endParaRPr>
          </a:p>
          <a:p>
            <a:pPr marL="0" indent="0" algn="ctr">
              <a:buFont typeface="Arial"/>
              <a:buNone/>
            </a:pPr>
            <a:endParaRPr lang="en-US" sz="1800" b="1" dirty="0" smtClean="0">
              <a:solidFill>
                <a:srgbClr val="D9D9D9"/>
              </a:solidFill>
              <a:latin typeface="+mj-lt"/>
              <a:cs typeface="Abadi MT Condensed Extra Bold"/>
            </a:endParaRPr>
          </a:p>
          <a:p>
            <a:pPr marL="0" indent="0" algn="ctr">
              <a:buFont typeface="Arial"/>
              <a:buNone/>
            </a:pPr>
            <a:r>
              <a:rPr lang="en-US" sz="1800" b="1" dirty="0" smtClean="0">
                <a:solidFill>
                  <a:srgbClr val="D9D9D9"/>
                </a:solidFill>
                <a:latin typeface="+mj-lt"/>
                <a:cs typeface="Abadi MT Condensed Extra Bold"/>
              </a:rPr>
              <a:t>FEASIBILITY</a:t>
            </a:r>
          </a:p>
          <a:p>
            <a:pPr marL="0" indent="0" algn="ctr">
              <a:buFont typeface="Arial"/>
              <a:buNone/>
            </a:pPr>
            <a:endParaRPr lang="en-US" sz="1800" b="1" dirty="0">
              <a:solidFill>
                <a:srgbClr val="D9D9D9"/>
              </a:solidFill>
              <a:latin typeface="+mj-lt"/>
              <a:cs typeface="Abadi MT Condensed Extra Bold"/>
            </a:endParaRPr>
          </a:p>
        </p:txBody>
      </p:sp>
      <p:sp>
        <p:nvSpPr>
          <p:cNvPr id="9" name="Content Placeholder 2"/>
          <p:cNvSpPr txBox="1">
            <a:spLocks/>
          </p:cNvSpPr>
          <p:nvPr/>
        </p:nvSpPr>
        <p:spPr>
          <a:xfrm>
            <a:off x="6002388" y="3054888"/>
            <a:ext cx="2841650" cy="32650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rgbClr val="D9D9D9"/>
                </a:solidFill>
                <a:cs typeface="Abadi MT Condensed Extra Bold"/>
              </a:rPr>
              <a:t>SENSITIVITY</a:t>
            </a:r>
            <a:endParaRPr lang="en-US" sz="1800" b="1" dirty="0">
              <a:solidFill>
                <a:srgbClr val="D9D9D9"/>
              </a:solidFill>
              <a:cs typeface="Abadi MT Condensed Extra Bold"/>
            </a:endParaRPr>
          </a:p>
          <a:p>
            <a:pPr marL="0" indent="0" algn="ctr">
              <a:buNone/>
            </a:pPr>
            <a:endParaRPr lang="en-US" sz="1800" b="1" dirty="0">
              <a:solidFill>
                <a:srgbClr val="D9D9D9"/>
              </a:solidFill>
              <a:cs typeface="Abadi MT Condensed Extra Bold"/>
            </a:endParaRPr>
          </a:p>
          <a:p>
            <a:pPr marL="0" indent="0" algn="ctr">
              <a:buNone/>
            </a:pPr>
            <a:r>
              <a:rPr lang="en-US" sz="1800" b="1" dirty="0">
                <a:solidFill>
                  <a:srgbClr val="D9D9D9"/>
                </a:solidFill>
                <a:cs typeface="Abadi MT Condensed Extra Bold"/>
              </a:rPr>
              <a:t/>
            </a:r>
            <a:br>
              <a:rPr lang="en-US" sz="1800" b="1" dirty="0">
                <a:solidFill>
                  <a:srgbClr val="D9D9D9"/>
                </a:solidFill>
                <a:cs typeface="Abadi MT Condensed Extra Bold"/>
              </a:rPr>
            </a:br>
            <a:endParaRPr lang="en-US" sz="1800" b="1" dirty="0" smtClean="0">
              <a:solidFill>
                <a:srgbClr val="D9D9D9"/>
              </a:solidFill>
              <a:cs typeface="Abadi MT Condensed Extra Bold"/>
            </a:endParaRPr>
          </a:p>
          <a:p>
            <a:pPr marL="0" indent="0" algn="ctr">
              <a:buNone/>
            </a:pPr>
            <a:endParaRPr lang="en-US" sz="1800" b="1" dirty="0">
              <a:solidFill>
                <a:srgbClr val="D9D9D9"/>
              </a:solidFill>
              <a:cs typeface="Abadi MT Condensed Extra Bold"/>
            </a:endParaRPr>
          </a:p>
          <a:p>
            <a:pPr marL="0" indent="0" algn="ctr">
              <a:buNone/>
            </a:pPr>
            <a:endParaRPr lang="en-US" sz="1800" b="1" dirty="0" smtClean="0">
              <a:solidFill>
                <a:srgbClr val="D9D9D9"/>
              </a:solidFill>
              <a:cs typeface="Abadi MT Condensed Extra Bold"/>
            </a:endParaRPr>
          </a:p>
          <a:p>
            <a:pPr marL="0" indent="0" algn="ctr">
              <a:buNone/>
            </a:pPr>
            <a:r>
              <a:rPr lang="en-US" sz="1800" b="1" dirty="0" smtClean="0">
                <a:solidFill>
                  <a:srgbClr val="D9D9D9"/>
                </a:solidFill>
                <a:cs typeface="Abadi MT Condensed Extra Bold"/>
              </a:rPr>
              <a:t>ACCESSIBILITY</a:t>
            </a:r>
            <a:endParaRPr lang="en-US" sz="1800" b="1" dirty="0">
              <a:solidFill>
                <a:srgbClr val="D9D9D9"/>
              </a:solidFill>
              <a:cs typeface="Abadi MT Condensed Extra Bold"/>
            </a:endParaRPr>
          </a:p>
        </p:txBody>
      </p:sp>
      <p:sp>
        <p:nvSpPr>
          <p:cNvPr id="11" name="Rectangle 10"/>
          <p:cNvSpPr/>
          <p:nvPr/>
        </p:nvSpPr>
        <p:spPr>
          <a:xfrm>
            <a:off x="4166169" y="2258551"/>
            <a:ext cx="732402" cy="743018"/>
          </a:xfrm>
          <a:prstGeom prst="rect">
            <a:avLst/>
          </a:prstGeom>
          <a:no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D9D9D9"/>
                </a:solidFill>
              </a:rPr>
              <a:t>3</a:t>
            </a:r>
            <a:endParaRPr lang="en-US" sz="2400" b="1" dirty="0">
              <a:solidFill>
                <a:srgbClr val="D9D9D9"/>
              </a:solidFill>
            </a:endParaRPr>
          </a:p>
        </p:txBody>
      </p:sp>
      <p:sp>
        <p:nvSpPr>
          <p:cNvPr id="14" name="Rectangle 13"/>
          <p:cNvSpPr/>
          <p:nvPr/>
        </p:nvSpPr>
        <p:spPr>
          <a:xfrm>
            <a:off x="1263311" y="2258551"/>
            <a:ext cx="732402" cy="743018"/>
          </a:xfrm>
          <a:prstGeom prst="rect">
            <a:avLst/>
          </a:prstGeom>
          <a:solidFill>
            <a:srgbClr val="A4C93A"/>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1</a:t>
            </a:r>
            <a:endParaRPr lang="en-US" sz="2400" b="1" dirty="0">
              <a:solidFill>
                <a:schemeClr val="tx1"/>
              </a:solidFill>
            </a:endParaRPr>
          </a:p>
        </p:txBody>
      </p:sp>
      <p:sp>
        <p:nvSpPr>
          <p:cNvPr id="16" name="Rectangle 15"/>
          <p:cNvSpPr/>
          <p:nvPr/>
        </p:nvSpPr>
        <p:spPr>
          <a:xfrm>
            <a:off x="1263311" y="4145408"/>
            <a:ext cx="732402" cy="743018"/>
          </a:xfrm>
          <a:prstGeom prst="rect">
            <a:avLst/>
          </a:prstGeom>
          <a:solidFill>
            <a:srgbClr val="A4C93A"/>
          </a:solid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2</a:t>
            </a:r>
            <a:endParaRPr lang="en-US" sz="4000" b="1" dirty="0">
              <a:solidFill>
                <a:schemeClr val="tx1"/>
              </a:solidFill>
            </a:endParaRPr>
          </a:p>
        </p:txBody>
      </p:sp>
      <p:sp>
        <p:nvSpPr>
          <p:cNvPr id="17" name="Rectangle 16"/>
          <p:cNvSpPr/>
          <p:nvPr/>
        </p:nvSpPr>
        <p:spPr>
          <a:xfrm>
            <a:off x="4166169" y="4145408"/>
            <a:ext cx="732402" cy="743018"/>
          </a:xfrm>
          <a:prstGeom prst="rect">
            <a:avLst/>
          </a:prstGeom>
          <a:no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bg1">
                    <a:lumMod val="85000"/>
                  </a:schemeClr>
                </a:solidFill>
              </a:rPr>
              <a:t>4</a:t>
            </a:r>
            <a:endParaRPr lang="en-US" sz="2400" b="1" dirty="0">
              <a:solidFill>
                <a:schemeClr val="bg1">
                  <a:lumMod val="85000"/>
                </a:schemeClr>
              </a:solidFill>
            </a:endParaRPr>
          </a:p>
        </p:txBody>
      </p:sp>
      <p:sp>
        <p:nvSpPr>
          <p:cNvPr id="18" name="Rectangle 17"/>
          <p:cNvSpPr/>
          <p:nvPr/>
        </p:nvSpPr>
        <p:spPr>
          <a:xfrm>
            <a:off x="7056931" y="2258551"/>
            <a:ext cx="732402" cy="743018"/>
          </a:xfrm>
          <a:prstGeom prst="rect">
            <a:avLst/>
          </a:prstGeom>
          <a:no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D9D9D9"/>
                </a:solidFill>
              </a:rPr>
              <a:t>5</a:t>
            </a:r>
            <a:endParaRPr lang="en-US" sz="2400" b="1" dirty="0">
              <a:solidFill>
                <a:srgbClr val="D9D9D9"/>
              </a:solidFill>
            </a:endParaRPr>
          </a:p>
        </p:txBody>
      </p:sp>
      <p:sp>
        <p:nvSpPr>
          <p:cNvPr id="19" name="Rectangle 18"/>
          <p:cNvSpPr/>
          <p:nvPr/>
        </p:nvSpPr>
        <p:spPr>
          <a:xfrm>
            <a:off x="7056931" y="4145408"/>
            <a:ext cx="732402" cy="743018"/>
          </a:xfrm>
          <a:prstGeom prst="rect">
            <a:avLst/>
          </a:prstGeom>
          <a:no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D9D9D9"/>
                </a:solidFill>
              </a:rPr>
              <a:t>6</a:t>
            </a:r>
            <a:endParaRPr lang="en-US" sz="2400" b="1" dirty="0">
              <a:solidFill>
                <a:srgbClr val="D9D9D9"/>
              </a:solidFill>
            </a:endParaRPr>
          </a:p>
        </p:txBody>
      </p:sp>
      <p:sp>
        <p:nvSpPr>
          <p:cNvPr id="13" name="Rectangle 12"/>
          <p:cNvSpPr/>
          <p:nvPr/>
        </p:nvSpPr>
        <p:spPr>
          <a:xfrm>
            <a:off x="8699500" y="6000234"/>
            <a:ext cx="284515" cy="307777"/>
          </a:xfrm>
          <a:prstGeom prst="rect">
            <a:avLst/>
          </a:prstGeom>
        </p:spPr>
        <p:txBody>
          <a:bodyPr wrap="none">
            <a:spAutoFit/>
          </a:bodyPr>
          <a:lstStyle/>
          <a:p>
            <a:fld id="{FF9955BF-0F20-3648-B525-6C0C4A6239E3}" type="slidenum">
              <a:rPr lang="en-US" sz="1400" smtClean="0"/>
              <a:pPr/>
              <a:t>6</a:t>
            </a:fld>
            <a:endParaRPr lang="en-US" sz="1400" dirty="0"/>
          </a:p>
        </p:txBody>
      </p:sp>
    </p:spTree>
    <p:extLst>
      <p:ext uri="{BB962C8B-B14F-4D97-AF65-F5344CB8AC3E}">
        <p14:creationId xmlns:p14="http://schemas.microsoft.com/office/powerpoint/2010/main" val="402113886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87950" y="485637"/>
            <a:ext cx="7998850" cy="1542401"/>
          </a:xfrm>
          <a:prstGeom prst="rect">
            <a:avLst/>
          </a:prstGeom>
        </p:spPr>
        <p:txBody>
          <a:bodyPr vert="horz" lIns="91440" tIns="45720" rIns="91440" bIns="45720" rtlCol="0" anchor="ctr">
            <a:no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sz="3200" dirty="0" smtClean="0"/>
              <a:t>USEFULNESS </a:t>
            </a:r>
            <a:br>
              <a:rPr lang="en-US" sz="3200" dirty="0" smtClean="0"/>
            </a:br>
            <a:r>
              <a:rPr lang="en-US" sz="3200" dirty="0" smtClean="0">
                <a:solidFill>
                  <a:srgbClr val="A4C93A"/>
                </a:solidFill>
              </a:rPr>
              <a:t/>
            </a:r>
            <a:br>
              <a:rPr lang="en-US" sz="3200" dirty="0" smtClean="0">
                <a:solidFill>
                  <a:srgbClr val="A4C93A"/>
                </a:solidFill>
              </a:rPr>
            </a:br>
            <a:endParaRPr lang="en-US" sz="3200" dirty="0">
              <a:solidFill>
                <a:srgbClr val="A4C93A"/>
              </a:solidFill>
            </a:endParaRPr>
          </a:p>
        </p:txBody>
      </p:sp>
      <p:sp>
        <p:nvSpPr>
          <p:cNvPr id="13" name="Rectangle 12"/>
          <p:cNvSpPr/>
          <p:nvPr/>
        </p:nvSpPr>
        <p:spPr>
          <a:xfrm>
            <a:off x="8699500" y="6000234"/>
            <a:ext cx="284515" cy="307777"/>
          </a:xfrm>
          <a:prstGeom prst="rect">
            <a:avLst/>
          </a:prstGeom>
        </p:spPr>
        <p:txBody>
          <a:bodyPr wrap="none">
            <a:spAutoFit/>
          </a:bodyPr>
          <a:lstStyle/>
          <a:p>
            <a:fld id="{FF9955BF-0F20-3648-B525-6C0C4A6239E3}" type="slidenum">
              <a:rPr lang="en-US" sz="1400" smtClean="0"/>
              <a:pPr/>
              <a:t>7</a:t>
            </a:fld>
            <a:endParaRPr lang="en-US" sz="1400" dirty="0"/>
          </a:p>
        </p:txBody>
      </p:sp>
      <p:sp>
        <p:nvSpPr>
          <p:cNvPr id="7" name="Content Placeholder 2"/>
          <p:cNvSpPr txBox="1">
            <a:spLocks/>
          </p:cNvSpPr>
          <p:nvPr/>
        </p:nvSpPr>
        <p:spPr>
          <a:xfrm>
            <a:off x="6045200" y="4331375"/>
            <a:ext cx="2641600" cy="12348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latin typeface="+mj-lt"/>
                <a:cs typeface="Abadi MT Condensed Extra Bold"/>
              </a:rPr>
              <a:t>RESEARCH</a:t>
            </a:r>
          </a:p>
        </p:txBody>
      </p:sp>
      <p:sp>
        <p:nvSpPr>
          <p:cNvPr id="6" name="Content Placeholder 2"/>
          <p:cNvSpPr txBox="1">
            <a:spLocks/>
          </p:cNvSpPr>
          <p:nvPr/>
        </p:nvSpPr>
        <p:spPr>
          <a:xfrm>
            <a:off x="3454400" y="4331375"/>
            <a:ext cx="2235200" cy="10149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POPULATION </a:t>
            </a:r>
            <a:br>
              <a:rPr lang="en-US" sz="1800" b="1" dirty="0" smtClean="0">
                <a:cs typeface="Abadi MT Condensed Extra Bold"/>
              </a:rPr>
            </a:br>
            <a:r>
              <a:rPr lang="en-US" sz="1800" b="1" dirty="0" smtClean="0">
                <a:cs typeface="Abadi MT Condensed Extra Bold"/>
              </a:rPr>
              <a:t>HEALTH</a:t>
            </a:r>
            <a:endParaRPr lang="en-US" sz="1800" b="1" dirty="0" smtClean="0">
              <a:latin typeface="+mj-lt"/>
              <a:cs typeface="Abadi MT Condensed Extra Bold"/>
            </a:endParaRPr>
          </a:p>
        </p:txBody>
      </p:sp>
      <p:sp>
        <p:nvSpPr>
          <p:cNvPr id="15" name="Content Placeholder 2"/>
          <p:cNvSpPr txBox="1">
            <a:spLocks/>
          </p:cNvSpPr>
          <p:nvPr/>
        </p:nvSpPr>
        <p:spPr>
          <a:xfrm>
            <a:off x="559950" y="4331375"/>
            <a:ext cx="2411850" cy="7528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cs typeface="Abadi MT Condensed Extra Bold"/>
              </a:rPr>
              <a:t>INDIVIDUAL</a:t>
            </a:r>
          </a:p>
        </p:txBody>
      </p:sp>
      <p:pic>
        <p:nvPicPr>
          <p:cNvPr id="16" name="Picture 15" descr="icons-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932" y="2380282"/>
            <a:ext cx="1828800" cy="1828800"/>
          </a:xfrm>
          <a:prstGeom prst="rect">
            <a:avLst/>
          </a:prstGeom>
        </p:spPr>
      </p:pic>
      <p:pic>
        <p:nvPicPr>
          <p:cNvPr id="8" name="Picture 7" descr="icons-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9578" y="2374900"/>
            <a:ext cx="1828800" cy="1828800"/>
          </a:xfrm>
          <a:prstGeom prst="rect">
            <a:avLst/>
          </a:prstGeom>
        </p:spPr>
      </p:pic>
      <p:pic>
        <p:nvPicPr>
          <p:cNvPr id="9" name="Picture 8" descr="icons-02.png"/>
          <p:cNvPicPr>
            <a:picLocks noChangeAspect="1"/>
          </p:cNvPicPr>
          <p:nvPr/>
        </p:nvPicPr>
        <p:blipFill rotWithShape="1">
          <a:blip r:embed="rId4">
            <a:extLst>
              <a:ext uri="{28A0092B-C50C-407E-A947-70E740481C1C}">
                <a14:useLocalDpi xmlns:a14="http://schemas.microsoft.com/office/drawing/2010/main" val="0"/>
              </a:ext>
            </a:extLst>
          </a:blip>
          <a:srcRect l="20833" t="48085" r="59028"/>
          <a:stretch/>
        </p:blipFill>
        <p:spPr>
          <a:xfrm>
            <a:off x="1524000" y="3254285"/>
            <a:ext cx="368300" cy="949415"/>
          </a:xfrm>
          <a:prstGeom prst="rect">
            <a:avLst/>
          </a:prstGeom>
        </p:spPr>
      </p:pic>
    </p:spTree>
    <p:extLst>
      <p:ext uri="{BB962C8B-B14F-4D97-AF65-F5344CB8AC3E}">
        <p14:creationId xmlns:p14="http://schemas.microsoft.com/office/powerpoint/2010/main" val="354156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7950" y="371337"/>
            <a:ext cx="7998850" cy="1542401"/>
          </a:xfrm>
          <a:prstGeom prst="rect">
            <a:avLst/>
          </a:prstGeom>
        </p:spPr>
        <p:txBody>
          <a:bodyPr vert="horz" lIns="91440" tIns="45720" rIns="91440" bIns="45720" rtlCol="0" anchor="ct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dirty="0" smtClean="0">
                <a:solidFill>
                  <a:srgbClr val="000000"/>
                </a:solidFill>
              </a:rPr>
              <a:t>CANDIDATE DOMAINS</a:t>
            </a:r>
            <a:br>
              <a:rPr lang="en-US" dirty="0" smtClean="0">
                <a:solidFill>
                  <a:srgbClr val="000000"/>
                </a:solidFill>
              </a:rPr>
            </a:br>
            <a:endParaRPr lang="en-US" dirty="0">
              <a:solidFill>
                <a:srgbClr val="000000"/>
              </a:solidFill>
            </a:endParaRPr>
          </a:p>
        </p:txBody>
      </p:sp>
      <p:sp>
        <p:nvSpPr>
          <p:cNvPr id="2" name="TextBox 1"/>
          <p:cNvSpPr txBox="1"/>
          <p:nvPr/>
        </p:nvSpPr>
        <p:spPr>
          <a:xfrm>
            <a:off x="687950" y="1728675"/>
            <a:ext cx="3805140" cy="1877437"/>
          </a:xfrm>
          <a:prstGeom prst="rect">
            <a:avLst/>
          </a:prstGeom>
          <a:noFill/>
        </p:spPr>
        <p:txBody>
          <a:bodyPr wrap="square" rtlCol="0">
            <a:spAutoFit/>
          </a:bodyPr>
          <a:lstStyle/>
          <a:p>
            <a:pPr lvl="0" defTabSz="914400" fontAlgn="base">
              <a:spcBef>
                <a:spcPct val="0"/>
              </a:spcBef>
              <a:spcAft>
                <a:spcPct val="0"/>
              </a:spcAft>
            </a:pPr>
            <a:r>
              <a:rPr lang="en-US" b="1" kern="0" dirty="0" smtClean="0">
                <a:solidFill>
                  <a:srgbClr val="000000"/>
                </a:solidFill>
                <a:latin typeface="+mj-lt"/>
                <a:ea typeface="ＭＳ Ｐゴシック" charset="0"/>
                <a:cs typeface="Arial"/>
              </a:rPr>
              <a:t>SOCIODEMOGRAPHIC DOMAINS</a:t>
            </a:r>
            <a:endParaRPr lang="en-US" b="1" kern="0" dirty="0" smtClean="0">
              <a:latin typeface="+mj-lt"/>
              <a:ea typeface="ＭＳ Ｐゴシック" charset="0"/>
              <a:cs typeface="Arial"/>
            </a:endParaRPr>
          </a:p>
          <a:p>
            <a:pPr lvl="0" defTabSz="914400" fontAlgn="base">
              <a:spcBef>
                <a:spcPct val="0"/>
              </a:spcBef>
              <a:spcAft>
                <a:spcPct val="0"/>
              </a:spcAft>
            </a:pPr>
            <a:r>
              <a:rPr lang="en-US" sz="1400" dirty="0" smtClean="0">
                <a:solidFill>
                  <a:srgbClr val="000000"/>
                </a:solidFill>
                <a:latin typeface="Arial" charset="0"/>
                <a:ea typeface="ＭＳ Ｐゴシック" charset="0"/>
                <a:cs typeface="Times New Roman" charset="0"/>
              </a:rPr>
              <a:t>Sexual </a:t>
            </a:r>
            <a:r>
              <a:rPr lang="en-US" sz="1400" dirty="0">
                <a:solidFill>
                  <a:srgbClr val="000000"/>
                </a:solidFill>
                <a:latin typeface="Arial" charset="0"/>
                <a:ea typeface="ＭＳ Ｐゴシック" charset="0"/>
                <a:cs typeface="Times New Roman" charset="0"/>
              </a:rPr>
              <a:t>orientation</a:t>
            </a: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Race/ethnicity</a:t>
            </a: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Country of origin/U.S. born or non-U.S. born</a:t>
            </a: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Education</a:t>
            </a: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Employment</a:t>
            </a:r>
            <a:endParaRPr lang="en-US" sz="1400" dirty="0">
              <a:latin typeface="Times New Roman" charset="0"/>
              <a:ea typeface="ＭＳ Ｐゴシック" charset="0"/>
              <a:cs typeface="Times New Roman" charset="0"/>
            </a:endParaRP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Financial resource strain</a:t>
            </a: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 </a:t>
            </a:r>
            <a:r>
              <a:rPr lang="en-US" sz="1400" dirty="0" smtClean="0">
                <a:solidFill>
                  <a:srgbClr val="000000"/>
                </a:solidFill>
                <a:latin typeface="Arial" charset="0"/>
                <a:ea typeface="ＭＳ Ｐゴシック" charset="0"/>
                <a:cs typeface="Times New Roman" charset="0"/>
              </a:rPr>
              <a:t>  (</a:t>
            </a:r>
            <a:r>
              <a:rPr lang="en-US" sz="1400" dirty="0">
                <a:solidFill>
                  <a:srgbClr val="000000"/>
                </a:solidFill>
                <a:latin typeface="Arial" charset="0"/>
                <a:ea typeface="ＭＳ Ｐゴシック" charset="0"/>
                <a:cs typeface="Times New Roman" charset="0"/>
              </a:rPr>
              <a:t>Food and housing insecurity</a:t>
            </a:r>
            <a:r>
              <a:rPr lang="en-US" sz="1400" dirty="0" smtClean="0">
                <a:solidFill>
                  <a:srgbClr val="000000"/>
                </a:solidFill>
                <a:latin typeface="Arial" charset="0"/>
                <a:ea typeface="ＭＳ Ｐゴシック" charset="0"/>
                <a:cs typeface="Times New Roman" charset="0"/>
              </a:rPr>
              <a:t>)</a:t>
            </a:r>
            <a:endParaRPr lang="en-US" sz="1400" dirty="0">
              <a:solidFill>
                <a:srgbClr val="000000"/>
              </a:solidFill>
              <a:latin typeface="Arial" charset="0"/>
              <a:ea typeface="ＭＳ Ｐゴシック" charset="0"/>
              <a:cs typeface="Times New Roman" charset="0"/>
            </a:endParaRPr>
          </a:p>
        </p:txBody>
      </p:sp>
      <p:sp>
        <p:nvSpPr>
          <p:cNvPr id="3" name="TextBox 2"/>
          <p:cNvSpPr txBox="1"/>
          <p:nvPr/>
        </p:nvSpPr>
        <p:spPr>
          <a:xfrm>
            <a:off x="687950" y="3939583"/>
            <a:ext cx="3668150" cy="1877437"/>
          </a:xfrm>
          <a:prstGeom prst="rect">
            <a:avLst/>
          </a:prstGeom>
          <a:noFill/>
        </p:spPr>
        <p:txBody>
          <a:bodyPr wrap="square" rtlCol="0">
            <a:spAutoFit/>
          </a:bodyPr>
          <a:lstStyle/>
          <a:p>
            <a:pPr fontAlgn="base"/>
            <a:r>
              <a:rPr lang="en-US" b="1" dirty="0" smtClean="0"/>
              <a:t>PSYCHOLOGICAL DOMAINS</a:t>
            </a:r>
            <a:endParaRPr lang="en-US" dirty="0" smtClean="0"/>
          </a:p>
          <a:p>
            <a:pPr fontAlgn="base"/>
            <a:r>
              <a:rPr lang="en-US" sz="1400" dirty="0" smtClean="0"/>
              <a:t>Health literacy</a:t>
            </a:r>
          </a:p>
          <a:p>
            <a:pPr fontAlgn="base"/>
            <a:r>
              <a:rPr lang="en-US" sz="1400" dirty="0" smtClean="0"/>
              <a:t>Stress</a:t>
            </a:r>
          </a:p>
          <a:p>
            <a:pPr fontAlgn="base"/>
            <a:r>
              <a:rPr lang="en-US" sz="1400" dirty="0" smtClean="0"/>
              <a:t>Negative mood and affect</a:t>
            </a:r>
          </a:p>
          <a:p>
            <a:pPr fontAlgn="base"/>
            <a:r>
              <a:rPr lang="en-US" sz="1400" dirty="0" smtClean="0"/>
              <a:t>   (Depression, anxiety)</a:t>
            </a:r>
          </a:p>
          <a:p>
            <a:pPr fontAlgn="base"/>
            <a:r>
              <a:rPr lang="en-US" sz="1400" dirty="0" smtClean="0"/>
              <a:t>Psychological assets</a:t>
            </a:r>
          </a:p>
          <a:p>
            <a:pPr fontAlgn="base"/>
            <a:r>
              <a:rPr lang="en-US" sz="1400" dirty="0" smtClean="0"/>
              <a:t>   (Conscientiousness, patient engagement/  </a:t>
            </a:r>
          </a:p>
          <a:p>
            <a:pPr fontAlgn="base"/>
            <a:r>
              <a:rPr lang="en-US" sz="1400" dirty="0"/>
              <a:t> </a:t>
            </a:r>
            <a:r>
              <a:rPr lang="en-US" sz="1400" dirty="0" smtClean="0"/>
              <a:t>   activation, optimism, self-efficacy)</a:t>
            </a:r>
          </a:p>
        </p:txBody>
      </p:sp>
      <p:sp>
        <p:nvSpPr>
          <p:cNvPr id="4" name="Rectangle 3"/>
          <p:cNvSpPr/>
          <p:nvPr/>
        </p:nvSpPr>
        <p:spPr>
          <a:xfrm>
            <a:off x="4721690" y="1728675"/>
            <a:ext cx="4572000" cy="1231106"/>
          </a:xfrm>
          <a:prstGeom prst="rect">
            <a:avLst/>
          </a:prstGeom>
        </p:spPr>
        <p:txBody>
          <a:bodyPr>
            <a:spAutoFit/>
          </a:bodyPr>
          <a:lstStyle/>
          <a:p>
            <a:pPr lvl="0" defTabSz="914400" fontAlgn="base">
              <a:spcBef>
                <a:spcPts val="1200"/>
              </a:spcBef>
              <a:spcAft>
                <a:spcPct val="0"/>
              </a:spcAft>
            </a:pPr>
            <a:r>
              <a:rPr lang="en-US" b="1" dirty="0" smtClean="0">
                <a:solidFill>
                  <a:srgbClr val="000000"/>
                </a:solidFill>
                <a:latin typeface="Arial" charset="0"/>
                <a:ea typeface="ＭＳ Ｐゴシック" charset="0"/>
                <a:cs typeface="Times New Roman" charset="0"/>
              </a:rPr>
              <a:t>BEHAVIORAL DOMAINS</a:t>
            </a:r>
          </a:p>
          <a:p>
            <a:pPr lvl="0" defTabSz="914400" fontAlgn="base">
              <a:spcBef>
                <a:spcPct val="0"/>
              </a:spcBef>
              <a:spcAft>
                <a:spcPct val="0"/>
              </a:spcAft>
            </a:pPr>
            <a:r>
              <a:rPr lang="en-US" sz="1400" dirty="0" smtClean="0">
                <a:solidFill>
                  <a:srgbClr val="000000"/>
                </a:solidFill>
                <a:latin typeface="Arial" charset="0"/>
                <a:ea typeface="ＭＳ Ｐゴシック" charset="0"/>
                <a:cs typeface="Times New Roman" charset="0"/>
              </a:rPr>
              <a:t>Dietary </a:t>
            </a:r>
            <a:r>
              <a:rPr lang="en-US" sz="1400" dirty="0">
                <a:solidFill>
                  <a:srgbClr val="000000"/>
                </a:solidFill>
                <a:latin typeface="Arial" charset="0"/>
                <a:ea typeface="ＭＳ Ｐゴシック" charset="0"/>
                <a:cs typeface="Times New Roman" charset="0"/>
              </a:rPr>
              <a:t>patterns</a:t>
            </a:r>
            <a:endParaRPr lang="en-US" sz="1400" dirty="0">
              <a:latin typeface="Times New Roman" charset="0"/>
              <a:ea typeface="ＭＳ Ｐゴシック" charset="0"/>
              <a:cs typeface="Times New Roman" charset="0"/>
            </a:endParaRP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Physical activity</a:t>
            </a:r>
            <a:endParaRPr lang="en-US" sz="1400" dirty="0">
              <a:latin typeface="Times New Roman" charset="0"/>
              <a:ea typeface="ＭＳ Ｐゴシック" charset="0"/>
              <a:cs typeface="Times New Roman" charset="0"/>
            </a:endParaRP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Tobacco use and exposure</a:t>
            </a:r>
            <a:endParaRPr lang="en-US" sz="1400" dirty="0">
              <a:latin typeface="Times New Roman" charset="0"/>
              <a:ea typeface="ＭＳ Ｐゴシック" charset="0"/>
              <a:cs typeface="Times New Roman" charset="0"/>
            </a:endParaRPr>
          </a:p>
          <a:p>
            <a:pPr lvl="0" defTabSz="914400" fontAlgn="base">
              <a:spcBef>
                <a:spcPct val="0"/>
              </a:spcBef>
              <a:spcAft>
                <a:spcPct val="0"/>
              </a:spcAft>
            </a:pPr>
            <a:r>
              <a:rPr lang="en-US" sz="1400" dirty="0">
                <a:solidFill>
                  <a:srgbClr val="000000"/>
                </a:solidFill>
                <a:latin typeface="Arial" charset="0"/>
                <a:ea typeface="ＭＳ Ｐゴシック" charset="0"/>
                <a:cs typeface="Times New Roman" charset="0"/>
              </a:rPr>
              <a:t>Alcohol use </a:t>
            </a:r>
            <a:endParaRPr lang="en-US" sz="1400" dirty="0">
              <a:latin typeface="Times New Roman" charset="0"/>
              <a:ea typeface="ＭＳ Ｐゴシック" charset="0"/>
              <a:cs typeface="Times New Roman" charset="0"/>
            </a:endParaRPr>
          </a:p>
        </p:txBody>
      </p:sp>
      <p:sp>
        <p:nvSpPr>
          <p:cNvPr id="7" name="Rectangle 6"/>
          <p:cNvSpPr/>
          <p:nvPr/>
        </p:nvSpPr>
        <p:spPr>
          <a:xfrm>
            <a:off x="4721690" y="3316854"/>
            <a:ext cx="4572000" cy="1354217"/>
          </a:xfrm>
          <a:prstGeom prst="rect">
            <a:avLst/>
          </a:prstGeom>
        </p:spPr>
        <p:txBody>
          <a:bodyPr>
            <a:spAutoFit/>
          </a:bodyPr>
          <a:lstStyle/>
          <a:p>
            <a:pPr lvl="0" defTabSz="914400" fontAlgn="base">
              <a:spcBef>
                <a:spcPct val="0"/>
              </a:spcBef>
              <a:spcAft>
                <a:spcPct val="0"/>
              </a:spcAft>
            </a:pPr>
            <a:r>
              <a:rPr lang="en-US" b="1" dirty="0" smtClean="0">
                <a:latin typeface="Arial" charset="0"/>
                <a:ea typeface="ＭＳ Ｐゴシック" charset="0"/>
                <a:cs typeface="Arial" charset="0"/>
              </a:rPr>
              <a:t>INDIVIDUAL-LEVEL SOCIAL RELATIONSHIPS &amp; LIVING </a:t>
            </a:r>
            <a:br>
              <a:rPr lang="en-US" b="1" dirty="0" smtClean="0">
                <a:latin typeface="Arial" charset="0"/>
                <a:ea typeface="ＭＳ Ｐゴシック" charset="0"/>
                <a:cs typeface="Arial" charset="0"/>
              </a:rPr>
            </a:br>
            <a:r>
              <a:rPr lang="en-US" b="1" dirty="0" smtClean="0">
                <a:latin typeface="Arial" charset="0"/>
                <a:ea typeface="ＭＳ Ｐゴシック" charset="0"/>
                <a:cs typeface="Arial" charset="0"/>
              </a:rPr>
              <a:t>CONDITIONS</a:t>
            </a:r>
          </a:p>
          <a:p>
            <a:pPr lvl="0" defTabSz="914400" fontAlgn="base">
              <a:spcBef>
                <a:spcPct val="0"/>
              </a:spcBef>
              <a:spcAft>
                <a:spcPct val="0"/>
              </a:spcAft>
            </a:pPr>
            <a:r>
              <a:rPr lang="en-US" sz="1400" dirty="0" smtClean="0">
                <a:solidFill>
                  <a:srgbClr val="000000"/>
                </a:solidFill>
                <a:latin typeface="Arial" charset="0"/>
                <a:ea typeface="ＭＳ Ｐゴシック" charset="0"/>
                <a:cs typeface="Times New Roman" charset="0"/>
              </a:rPr>
              <a:t>Social </a:t>
            </a:r>
            <a:r>
              <a:rPr lang="en-US" sz="1400" dirty="0">
                <a:solidFill>
                  <a:srgbClr val="000000"/>
                </a:solidFill>
                <a:latin typeface="Arial" charset="0"/>
                <a:ea typeface="ＭＳ Ｐゴシック" charset="0"/>
                <a:cs typeface="Times New Roman" charset="0"/>
              </a:rPr>
              <a:t>connections and social </a:t>
            </a:r>
            <a:r>
              <a:rPr lang="en-US" sz="1400" dirty="0" smtClean="0">
                <a:solidFill>
                  <a:srgbClr val="000000"/>
                </a:solidFill>
                <a:latin typeface="Arial" charset="0"/>
                <a:ea typeface="ＭＳ Ｐゴシック" charset="0"/>
                <a:cs typeface="Times New Roman" charset="0"/>
              </a:rPr>
              <a:t>isolation</a:t>
            </a:r>
          </a:p>
          <a:p>
            <a:pPr lvl="0" defTabSz="914400" fontAlgn="base">
              <a:spcBef>
                <a:spcPct val="0"/>
              </a:spcBef>
              <a:spcAft>
                <a:spcPct val="0"/>
              </a:spcAft>
            </a:pPr>
            <a:r>
              <a:rPr lang="en-US" sz="1400" dirty="0" smtClean="0">
                <a:latin typeface="Arial" charset="0"/>
                <a:ea typeface="ＭＳ Ｐゴシック" charset="0"/>
                <a:cs typeface="Times New Roman" charset="0"/>
              </a:rPr>
              <a:t>Exposure </a:t>
            </a:r>
            <a:r>
              <a:rPr lang="en-US" sz="1400" dirty="0">
                <a:latin typeface="Arial" charset="0"/>
                <a:ea typeface="ＭＳ Ｐゴシック" charset="0"/>
                <a:cs typeface="Times New Roman" charset="0"/>
              </a:rPr>
              <a:t>to violence</a:t>
            </a:r>
          </a:p>
        </p:txBody>
      </p:sp>
      <p:sp>
        <p:nvSpPr>
          <p:cNvPr id="10" name="Rectangle 9"/>
          <p:cNvSpPr/>
          <p:nvPr/>
        </p:nvSpPr>
        <p:spPr>
          <a:xfrm>
            <a:off x="505070" y="4051126"/>
            <a:ext cx="182880" cy="151590"/>
          </a:xfrm>
          <a:prstGeom prst="rect">
            <a:avLst/>
          </a:prstGeom>
          <a:solidFill>
            <a:srgbClr val="A4C93A"/>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0000"/>
                </a:solidFill>
              </a:ln>
              <a:solidFill>
                <a:srgbClr val="000000"/>
              </a:solidFill>
            </a:endParaRPr>
          </a:p>
        </p:txBody>
      </p:sp>
      <p:sp>
        <p:nvSpPr>
          <p:cNvPr id="11" name="Rectangle 10"/>
          <p:cNvSpPr/>
          <p:nvPr/>
        </p:nvSpPr>
        <p:spPr>
          <a:xfrm>
            <a:off x="505070" y="1841131"/>
            <a:ext cx="182880" cy="151590"/>
          </a:xfrm>
          <a:prstGeom prst="rect">
            <a:avLst/>
          </a:prstGeom>
          <a:solidFill>
            <a:srgbClr val="A4C93A"/>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0000"/>
                </a:solidFill>
              </a:ln>
              <a:solidFill>
                <a:srgbClr val="000000"/>
              </a:solidFill>
            </a:endParaRPr>
          </a:p>
        </p:txBody>
      </p:sp>
      <p:sp>
        <p:nvSpPr>
          <p:cNvPr id="12" name="Rectangle 11"/>
          <p:cNvSpPr/>
          <p:nvPr/>
        </p:nvSpPr>
        <p:spPr>
          <a:xfrm>
            <a:off x="4538810" y="3429524"/>
            <a:ext cx="182880" cy="151590"/>
          </a:xfrm>
          <a:prstGeom prst="rect">
            <a:avLst/>
          </a:prstGeom>
          <a:solidFill>
            <a:srgbClr val="A4C93A"/>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0000"/>
                </a:solidFill>
              </a:ln>
              <a:solidFill>
                <a:srgbClr val="000000"/>
              </a:solidFill>
            </a:endParaRPr>
          </a:p>
        </p:txBody>
      </p:sp>
      <p:sp>
        <p:nvSpPr>
          <p:cNvPr id="13" name="Rectangle 12"/>
          <p:cNvSpPr/>
          <p:nvPr/>
        </p:nvSpPr>
        <p:spPr>
          <a:xfrm>
            <a:off x="4538810" y="1840860"/>
            <a:ext cx="182880" cy="151590"/>
          </a:xfrm>
          <a:prstGeom prst="rect">
            <a:avLst/>
          </a:prstGeom>
          <a:solidFill>
            <a:srgbClr val="A4C93A"/>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0000"/>
                </a:solidFill>
              </a:ln>
              <a:solidFill>
                <a:srgbClr val="000000"/>
              </a:solidFill>
            </a:endParaRPr>
          </a:p>
        </p:txBody>
      </p:sp>
      <p:sp>
        <p:nvSpPr>
          <p:cNvPr id="15" name="Rectangle 14"/>
          <p:cNvSpPr/>
          <p:nvPr/>
        </p:nvSpPr>
        <p:spPr>
          <a:xfrm>
            <a:off x="4721690" y="5106717"/>
            <a:ext cx="4572000" cy="861774"/>
          </a:xfrm>
          <a:prstGeom prst="rect">
            <a:avLst/>
          </a:prstGeom>
        </p:spPr>
        <p:txBody>
          <a:bodyPr>
            <a:spAutoFit/>
          </a:bodyPr>
          <a:lstStyle/>
          <a:p>
            <a:pPr lvl="0" defTabSz="914400" fontAlgn="base">
              <a:spcBef>
                <a:spcPct val="0"/>
              </a:spcBef>
              <a:spcAft>
                <a:spcPct val="0"/>
              </a:spcAft>
            </a:pPr>
            <a:r>
              <a:rPr lang="en-US" b="1" dirty="0" smtClean="0">
                <a:solidFill>
                  <a:srgbClr val="000000"/>
                </a:solidFill>
                <a:latin typeface="Arial" charset="0"/>
                <a:ea typeface="ＭＳ Ｐゴシック" charset="0"/>
                <a:cs typeface="Times New Roman" charset="0"/>
              </a:rPr>
              <a:t>NEIGHBORHOODS </a:t>
            </a:r>
            <a:br>
              <a:rPr lang="en-US" b="1" dirty="0" smtClean="0">
                <a:solidFill>
                  <a:srgbClr val="000000"/>
                </a:solidFill>
                <a:latin typeface="Arial" charset="0"/>
                <a:ea typeface="ＭＳ Ｐゴシック" charset="0"/>
                <a:cs typeface="Times New Roman" charset="0"/>
              </a:rPr>
            </a:br>
            <a:r>
              <a:rPr lang="en-US" b="1" dirty="0" smtClean="0">
                <a:solidFill>
                  <a:srgbClr val="000000"/>
                </a:solidFill>
                <a:latin typeface="Arial" charset="0"/>
                <a:ea typeface="ＭＳ Ｐゴシック" charset="0"/>
                <a:cs typeface="Times New Roman" charset="0"/>
              </a:rPr>
              <a:t>&amp; COMMUNITIES </a:t>
            </a:r>
          </a:p>
          <a:p>
            <a:pPr lvl="0" defTabSz="914400" fontAlgn="base">
              <a:spcBef>
                <a:spcPct val="0"/>
              </a:spcBef>
              <a:spcAft>
                <a:spcPct val="0"/>
              </a:spcAft>
            </a:pPr>
            <a:r>
              <a:rPr lang="en-US" sz="1400" dirty="0" smtClean="0">
                <a:latin typeface="Arial" charset="0"/>
                <a:ea typeface="ＭＳ Ｐゴシック" charset="0"/>
                <a:cs typeface="Times New Roman" charset="0"/>
              </a:rPr>
              <a:t>Compositional </a:t>
            </a:r>
            <a:r>
              <a:rPr lang="en-US" sz="1400" dirty="0">
                <a:latin typeface="Arial" charset="0"/>
                <a:ea typeface="ＭＳ Ｐゴシック" charset="0"/>
                <a:cs typeface="Times New Roman" charset="0"/>
              </a:rPr>
              <a:t>characteristics</a:t>
            </a:r>
          </a:p>
        </p:txBody>
      </p:sp>
      <p:sp>
        <p:nvSpPr>
          <p:cNvPr id="16" name="Rectangle 15"/>
          <p:cNvSpPr/>
          <p:nvPr/>
        </p:nvSpPr>
        <p:spPr>
          <a:xfrm>
            <a:off x="4538810" y="5219175"/>
            <a:ext cx="182880" cy="151590"/>
          </a:xfrm>
          <a:prstGeom prst="rect">
            <a:avLst/>
          </a:prstGeom>
          <a:solidFill>
            <a:srgbClr val="A4C93A"/>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0000"/>
                </a:solidFill>
              </a:ln>
              <a:solidFill>
                <a:srgbClr val="000000"/>
              </a:solidFill>
            </a:endParaRPr>
          </a:p>
        </p:txBody>
      </p:sp>
      <p:sp>
        <p:nvSpPr>
          <p:cNvPr id="17" name="Rectangle 16"/>
          <p:cNvSpPr/>
          <p:nvPr/>
        </p:nvSpPr>
        <p:spPr>
          <a:xfrm>
            <a:off x="8699500" y="6000234"/>
            <a:ext cx="284515" cy="307777"/>
          </a:xfrm>
          <a:prstGeom prst="rect">
            <a:avLst/>
          </a:prstGeom>
        </p:spPr>
        <p:txBody>
          <a:bodyPr wrap="none">
            <a:spAutoFit/>
          </a:bodyPr>
          <a:lstStyle/>
          <a:p>
            <a:fld id="{FF9955BF-0F20-3648-B525-6C0C4A6239E3}" type="slidenum">
              <a:rPr lang="en-US" sz="1400" smtClean="0"/>
              <a:pPr/>
              <a:t>8</a:t>
            </a:fld>
            <a:endParaRPr lang="en-US" sz="1400" dirty="0"/>
          </a:p>
        </p:txBody>
      </p:sp>
    </p:spTree>
    <p:extLst>
      <p:ext uri="{BB962C8B-B14F-4D97-AF65-F5344CB8AC3E}">
        <p14:creationId xmlns:p14="http://schemas.microsoft.com/office/powerpoint/2010/main" val="34761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78266" y="1358753"/>
            <a:ext cx="3376468" cy="2550691"/>
            <a:chOff x="4578266" y="1358753"/>
            <a:chExt cx="3376468" cy="2550691"/>
          </a:xfrm>
        </p:grpSpPr>
        <p:sp>
          <p:nvSpPr>
            <p:cNvPr id="10" name="Rectangle 9"/>
            <p:cNvSpPr/>
            <p:nvPr/>
          </p:nvSpPr>
          <p:spPr>
            <a:xfrm>
              <a:off x="4578266" y="3660891"/>
              <a:ext cx="3376467" cy="248553"/>
            </a:xfrm>
            <a:prstGeom prst="rect">
              <a:avLst/>
            </a:prstGeom>
            <a:solidFill>
              <a:srgbClr val="29AC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5" name="Picture 14" descr="EHRs phase 2 Front Cover Onl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510" y="1358753"/>
              <a:ext cx="1438224" cy="2164551"/>
            </a:xfrm>
            <a:prstGeom prst="rect">
              <a:avLst/>
            </a:prstGeom>
          </p:spPr>
        </p:pic>
      </p:grpSp>
      <p:sp>
        <p:nvSpPr>
          <p:cNvPr id="13" name="Rectangle 12"/>
          <p:cNvSpPr/>
          <p:nvPr/>
        </p:nvSpPr>
        <p:spPr>
          <a:xfrm>
            <a:off x="1222507" y="3660891"/>
            <a:ext cx="3376467" cy="248553"/>
          </a:xfrm>
          <a:prstGeom prst="rect">
            <a:avLst/>
          </a:prstGeom>
          <a:solidFill>
            <a:srgbClr val="A4C9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9" name="Group 8"/>
          <p:cNvGrpSpPr/>
          <p:nvPr/>
        </p:nvGrpSpPr>
        <p:grpSpPr>
          <a:xfrm>
            <a:off x="1038047" y="3399767"/>
            <a:ext cx="7067907" cy="793795"/>
            <a:chOff x="1086085" y="3166838"/>
            <a:chExt cx="6817272" cy="793795"/>
          </a:xfrm>
        </p:grpSpPr>
        <p:cxnSp>
          <p:nvCxnSpPr>
            <p:cNvPr id="4" name="Straight Connector 3"/>
            <p:cNvCxnSpPr/>
            <p:nvPr/>
          </p:nvCxnSpPr>
          <p:spPr>
            <a:xfrm flipV="1">
              <a:off x="1086085" y="3542847"/>
              <a:ext cx="6817272" cy="16712"/>
            </a:xfrm>
            <a:prstGeom prst="line">
              <a:avLst/>
            </a:prstGeom>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086085" y="3175191"/>
              <a:ext cx="0" cy="785442"/>
            </a:xfrm>
            <a:prstGeom prst="line">
              <a:avLst/>
            </a:prstGeom>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7903357" y="3166838"/>
              <a:ext cx="0" cy="785442"/>
            </a:xfrm>
            <a:prstGeom prst="line">
              <a:avLst/>
            </a:prstGeom>
            <a:effectLst/>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3124583" y="3977354"/>
            <a:ext cx="1386847" cy="400110"/>
          </a:xfrm>
          <a:prstGeom prst="rect">
            <a:avLst/>
          </a:prstGeom>
          <a:noFill/>
        </p:spPr>
        <p:txBody>
          <a:bodyPr wrap="square" rtlCol="0">
            <a:spAutoFit/>
          </a:bodyPr>
          <a:lstStyle/>
          <a:p>
            <a:r>
              <a:rPr lang="en-US" sz="2000" b="1" spc="100" dirty="0" smtClean="0">
                <a:solidFill>
                  <a:schemeClr val="bg1">
                    <a:lumMod val="85000"/>
                  </a:schemeClr>
                </a:solidFill>
              </a:rPr>
              <a:t>PHASE 1</a:t>
            </a:r>
            <a:endParaRPr lang="en-US" sz="2000" b="1" spc="100" dirty="0">
              <a:solidFill>
                <a:srgbClr val="A4C93A"/>
              </a:solidFill>
            </a:endParaRPr>
          </a:p>
        </p:txBody>
      </p:sp>
      <p:sp>
        <p:nvSpPr>
          <p:cNvPr id="18" name="Rectangle 17"/>
          <p:cNvSpPr/>
          <p:nvPr/>
        </p:nvSpPr>
        <p:spPr>
          <a:xfrm>
            <a:off x="4638933" y="3206754"/>
            <a:ext cx="1359166" cy="400110"/>
          </a:xfrm>
          <a:prstGeom prst="rect">
            <a:avLst/>
          </a:prstGeom>
        </p:spPr>
        <p:txBody>
          <a:bodyPr wrap="none">
            <a:spAutoFit/>
          </a:bodyPr>
          <a:lstStyle/>
          <a:p>
            <a:pPr lvl="0"/>
            <a:r>
              <a:rPr lang="en-US" sz="2000" b="1" spc="100" dirty="0">
                <a:solidFill>
                  <a:srgbClr val="29ACD0"/>
                </a:solidFill>
              </a:rPr>
              <a:t>PHASE 2</a:t>
            </a:r>
          </a:p>
        </p:txBody>
      </p:sp>
      <p:sp>
        <p:nvSpPr>
          <p:cNvPr id="21" name="Rectangle 20"/>
          <p:cNvSpPr/>
          <p:nvPr/>
        </p:nvSpPr>
        <p:spPr>
          <a:xfrm>
            <a:off x="4578266" y="4159263"/>
            <a:ext cx="3782402" cy="646331"/>
          </a:xfrm>
          <a:prstGeom prst="rect">
            <a:avLst/>
          </a:prstGeom>
        </p:spPr>
        <p:txBody>
          <a:bodyPr wrap="square">
            <a:spAutoFit/>
          </a:bodyPr>
          <a:lstStyle/>
          <a:p>
            <a:pPr marL="342900" lvl="0" indent="-342900">
              <a:buFont typeface="Wingdings" charset="2"/>
              <a:buChar char="§"/>
            </a:pPr>
            <a:r>
              <a:rPr lang="en-US" dirty="0"/>
              <a:t>Review of domain measures </a:t>
            </a:r>
            <a:endParaRPr lang="en-US" dirty="0" smtClean="0"/>
          </a:p>
          <a:p>
            <a:pPr marL="342900" lvl="0" indent="-342900">
              <a:buFont typeface="Wingdings" charset="2"/>
              <a:buChar char="§"/>
            </a:pPr>
            <a:r>
              <a:rPr lang="en-US" dirty="0"/>
              <a:t>S</a:t>
            </a:r>
            <a:r>
              <a:rPr lang="en-US" dirty="0" smtClean="0"/>
              <a:t>election </a:t>
            </a:r>
            <a:r>
              <a:rPr lang="en-US" dirty="0"/>
              <a:t>of parsimonious panel</a:t>
            </a:r>
            <a:r>
              <a:rPr lang="en-US" dirty="0" smtClean="0">
                <a:effectLst/>
              </a:rPr>
              <a:t> </a:t>
            </a:r>
            <a:endParaRPr lang="en-US" dirty="0"/>
          </a:p>
        </p:txBody>
      </p:sp>
      <p:sp>
        <p:nvSpPr>
          <p:cNvPr id="3" name="TextBox 2"/>
          <p:cNvSpPr txBox="1"/>
          <p:nvPr/>
        </p:nvSpPr>
        <p:spPr>
          <a:xfrm>
            <a:off x="-1002540" y="3709963"/>
            <a:ext cx="184666" cy="369332"/>
          </a:xfrm>
          <a:prstGeom prst="rect">
            <a:avLst/>
          </a:prstGeom>
          <a:noFill/>
        </p:spPr>
        <p:txBody>
          <a:bodyPr wrap="none" rtlCol="0">
            <a:spAutoFit/>
          </a:bodyPr>
          <a:lstStyle/>
          <a:p>
            <a:endParaRPr lang="en-US" dirty="0"/>
          </a:p>
        </p:txBody>
      </p:sp>
      <p:sp>
        <p:nvSpPr>
          <p:cNvPr id="22" name="Title 1"/>
          <p:cNvSpPr>
            <a:spLocks noGrp="1"/>
          </p:cNvSpPr>
          <p:nvPr>
            <p:ph type="title"/>
          </p:nvPr>
        </p:nvSpPr>
        <p:spPr/>
        <p:txBody>
          <a:bodyPr>
            <a:normAutofit/>
          </a:bodyPr>
          <a:lstStyle>
            <a:lvl1pPr algn="l" defTabSz="457200" rtl="0" eaLnBrk="1" latinLnBrk="0" hangingPunct="1">
              <a:lnSpc>
                <a:spcPts val="3300"/>
              </a:lnSpc>
              <a:spcBef>
                <a:spcPct val="0"/>
              </a:spcBef>
              <a:buNone/>
              <a:defRPr lang="en-US" sz="4000" b="1" kern="1200" baseline="0" dirty="0">
                <a:solidFill>
                  <a:schemeClr val="tx1"/>
                </a:solidFill>
                <a:latin typeface="+mj-lt"/>
                <a:ea typeface="+mj-ea"/>
                <a:cs typeface="+mj-cs"/>
              </a:defRPr>
            </a:lvl1pPr>
          </a:lstStyle>
          <a:p>
            <a:r>
              <a:rPr lang="en-US" dirty="0" smtClean="0"/>
              <a:t>TIMELINE</a:t>
            </a:r>
            <a:br>
              <a:rPr lang="en-US" dirty="0" smtClean="0"/>
            </a:br>
            <a:r>
              <a:rPr lang="en-US" dirty="0" smtClean="0">
                <a:solidFill>
                  <a:srgbClr val="29ACD0"/>
                </a:solidFill>
              </a:rPr>
              <a:t>PHASE 2</a:t>
            </a:r>
            <a:br>
              <a:rPr lang="en-US" dirty="0" smtClean="0">
                <a:solidFill>
                  <a:srgbClr val="29ACD0"/>
                </a:solidFill>
              </a:rPr>
            </a:br>
            <a:endParaRPr lang="en-US" dirty="0">
              <a:solidFill>
                <a:srgbClr val="29ACD0"/>
              </a:solidFill>
            </a:endParaRPr>
          </a:p>
        </p:txBody>
      </p:sp>
      <p:sp>
        <p:nvSpPr>
          <p:cNvPr id="19" name="Rectangle 18"/>
          <p:cNvSpPr/>
          <p:nvPr/>
        </p:nvSpPr>
        <p:spPr>
          <a:xfrm>
            <a:off x="8699500" y="6000234"/>
            <a:ext cx="284515" cy="307777"/>
          </a:xfrm>
          <a:prstGeom prst="rect">
            <a:avLst/>
          </a:prstGeom>
        </p:spPr>
        <p:txBody>
          <a:bodyPr wrap="none">
            <a:spAutoFit/>
          </a:bodyPr>
          <a:lstStyle/>
          <a:p>
            <a:fld id="{FF9955BF-0F20-3648-B525-6C0C4A6239E3}" type="slidenum">
              <a:rPr lang="en-US" sz="1400" smtClean="0"/>
              <a:pPr/>
              <a:t>9</a:t>
            </a:fld>
            <a:endParaRPr lang="en-US" sz="1400" dirty="0"/>
          </a:p>
        </p:txBody>
      </p:sp>
    </p:spTree>
    <p:extLst>
      <p:ext uri="{BB962C8B-B14F-4D97-AF65-F5344CB8AC3E}">
        <p14:creationId xmlns:p14="http://schemas.microsoft.com/office/powerpoint/2010/main" val="311210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6701</TotalTime>
  <Words>1624</Words>
  <Application>Microsoft Office PowerPoint</Application>
  <PresentationFormat>On-screen Show (4:3)</PresentationFormat>
  <Paragraphs>415</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COMMITTEE MEMBERS  </vt:lpstr>
      <vt:lpstr>COMMITTEE charge  </vt:lpstr>
      <vt:lpstr>TIMELINE  </vt:lpstr>
      <vt:lpstr>TIMELINE PHASE 1 </vt:lpstr>
      <vt:lpstr>PowerPoint Presentation</vt:lpstr>
      <vt:lpstr>PowerPoint Presentation</vt:lpstr>
      <vt:lpstr>PowerPoint Presentation</vt:lpstr>
      <vt:lpstr>TIMELINE PHASE 2 </vt:lpstr>
      <vt:lpstr>PowerPoint Presentation</vt:lpstr>
      <vt:lpstr>PROCESS</vt:lpstr>
      <vt:lpstr>Standard Domain Measures</vt:lpstr>
      <vt:lpstr>CORE DOMAINS &amp; MEASURES WITH SUGGESTED FREQUENCY OF ASSESSMENT</vt:lpstr>
      <vt:lpstr>FINDING  </vt:lpstr>
      <vt:lpstr>RECOMMENDATION   </vt:lpstr>
      <vt:lpstr>FINDING  </vt:lpstr>
      <vt:lpstr>RECOMMENDATION   </vt:lpstr>
      <vt:lpstr>PowerPoint Presentation</vt:lpstr>
      <vt:lpstr>PowerPoint Presentation</vt:lpstr>
      <vt:lpstr>FINDING  </vt:lpstr>
      <vt:lpstr>RECOMMENDATION   </vt:lpstr>
      <vt:lpstr>FINDING  </vt:lpstr>
      <vt:lpstr>RECOMMENDATION   </vt:lpstr>
      <vt:lpstr>FINDING  </vt:lpstr>
      <vt:lpstr>RECOMMENDATION   </vt:lpstr>
      <vt:lpstr>PowerPoint Presentation</vt:lpstr>
      <vt:lpstr>PowerPoint Presentation</vt:lpstr>
      <vt:lpstr>PowerPoint Presentation</vt:lpstr>
      <vt:lpstr>Measure versus Metric Example: Physical activity</vt:lpstr>
      <vt:lpstr>PowerPoint Presentation</vt:lpstr>
    </vt:vector>
  </TitlesOfParts>
  <Company>Ovaitt Health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Ovaitt Weiss</dc:creator>
  <cp:lastModifiedBy>EV</cp:lastModifiedBy>
  <cp:revision>207</cp:revision>
  <cp:lastPrinted>2014-11-10T19:58:53Z</cp:lastPrinted>
  <dcterms:created xsi:type="dcterms:W3CDTF">2014-11-11T16:45:16Z</dcterms:created>
  <dcterms:modified xsi:type="dcterms:W3CDTF">2014-11-13T14:00:46Z</dcterms:modified>
</cp:coreProperties>
</file>