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5"/>
    <p:restoredTop sz="96327"/>
  </p:normalViewPr>
  <p:slideViewPr>
    <p:cSldViewPr snapToGrid="0" snapToObjects="1">
      <p:cViewPr>
        <p:scale>
          <a:sx n="80" d="100"/>
          <a:sy n="80" d="100"/>
        </p:scale>
        <p:origin x="123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E974-2812-B941-8B43-20A3318BB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6B6EC-A37F-5442-9F58-FA47654C4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D1ED6-BCF7-A94E-A272-55F85B66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6274D-434A-FE41-991A-6DBE17AE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D6B72-8BC5-A644-B20C-A63B1212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FE9C-BD11-0340-8420-BFA68ED2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142C0-DDE8-8F4F-A84A-834CF7ECB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E653-FD0B-9E40-A030-3B46D8F4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22305-A23A-AF47-B905-5C942082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E10B9-CDFA-304A-A311-244C9822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6383A-7CD3-B54E-8501-70056609D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723B5-BF26-354B-83F7-08F06A0BE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A2D29-2D5A-4843-9084-A91C8675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F5603-D3E1-724C-8863-7EC7EC1E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EAC5-567C-DC4E-9CE8-2C15D4ED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7D1B-5738-D242-8EC2-C33484E3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ED1E-5609-2B47-AFA9-01D05FD6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6E92-BA46-9141-AC44-DBE4EDAB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014C-2666-2249-A09C-D577F875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BE4E-9106-7143-A625-94460199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518B-3E00-144D-A471-7F7406E6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C558F-A992-3041-A886-B49DD0EA5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087C5-7330-4245-B8C1-7F9F3246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0BF06-2837-0E4E-B522-DB89AEEE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F1790-0EE9-4849-A1B9-FEAABB9D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5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256C-4492-1B4D-A4C8-BBF3BB0D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2DD2-CCD6-624D-8B3E-551F1FCFD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F09B9-5B20-2E49-8BF9-BE2CD4315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CD6F3-BC96-CA46-B244-2995CDC9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79501-D4C4-F049-8959-8C9E2767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4AB44-6EC9-4D4E-8EAD-D8122C99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5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5C9B-AA81-7F48-AC76-6A0AE2C2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98B94-70A0-BA48-86A6-CB2C8C8BD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A3039-FF3D-4246-8606-E15ED06E9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51EC2-E0F2-324D-AA31-2D5C91945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FBD51-E35C-BE46-A03C-62892FD8E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E4D23-BA2C-FC41-9380-A8C2C600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AF696-C72D-AD41-A611-6FE37DDC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6CC9A-F04E-D842-9198-6E14265D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3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ADD7-78F1-5D43-8EAF-3437D0CC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A3551-2EC4-6D4B-89FF-846037DF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82923-8AD4-4644-8809-98002F9C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43952-FFEF-C142-8AE7-20EC475A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833B1-69E3-A74C-AB83-188D9949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C6CF8-7CD1-BD48-98E2-B8D26E0D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0B480-4B8D-C64B-9858-E1F8B2FC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7A88-3E13-F747-8F7B-E002E82C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F77A9-6E31-5C44-9AA1-72201EB9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955CD-789E-8C47-9594-B039BE58C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F23A9-FB47-FA41-BDC4-E52AC04A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952B0-13BE-824E-A948-0FA06BE3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93914-CFAA-1A4C-A451-F70518A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9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ADC4-D035-3C4C-B703-52D078A2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6C975-B66E-8A47-A9E2-81429D555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E05C7-59F3-7348-B3EF-11394200F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9FB6B-82EB-4B48-BC97-B84136B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70B1E-17EC-FF4A-A575-6F3CC3CA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926E3-D991-AC40-923F-4588DB8F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4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2920A-0E0E-D143-9510-C5B283F6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65DF5-ABFD-5E40-B5F4-8DE9EA3E7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8DC0E-0018-D943-8F2F-2BDF8A767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6693-7D32-7444-B4DB-4DD406483C15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5D00A-C0E0-1E4F-95AC-BFA96B1A7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555F-71EA-8247-8CD8-E49C2AEAD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5D53-F963-174E-A123-8153B2D8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9406E-931F-494C-8616-8496E631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0" y="-143693"/>
            <a:ext cx="8875059" cy="68580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B187B208-1EA0-5845-9F41-ED8C55B03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63832" y="1928157"/>
            <a:ext cx="3317598" cy="2570391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D07FCBE4-EDFA-634F-A8CC-719173E67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42835" y="1788216"/>
            <a:ext cx="7130336" cy="5195628"/>
          </a:xfrm>
          <a:prstGeom prst="rect">
            <a:avLst/>
          </a:prstGeom>
        </p:spPr>
      </p:pic>
      <p:pic>
        <p:nvPicPr>
          <p:cNvPr id="9" name="Picture 8" descr="A picture containing hanger, cookie cutter, light&#10;&#10;Description automatically generated">
            <a:extLst>
              <a:ext uri="{FF2B5EF4-FFF2-40B4-BE49-F238E27FC236}">
                <a16:creationId xmlns:a16="http://schemas.microsoft.com/office/drawing/2014/main" id="{2B566759-BF76-8B44-AE0E-D78E70DD1F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5512" y="1877215"/>
            <a:ext cx="4645627" cy="4634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856C2B-ED40-9849-A848-A27C70F896D5}"/>
              </a:ext>
            </a:extLst>
          </p:cNvPr>
          <p:cNvSpPr txBox="1"/>
          <p:nvPr/>
        </p:nvSpPr>
        <p:spPr>
          <a:xfrm>
            <a:off x="149685" y="24714"/>
            <a:ext cx="592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Stages of a Care Journey after TBI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872013-B57E-8144-BB0D-1C0FE88C1B8A}"/>
              </a:ext>
            </a:extLst>
          </p:cNvPr>
          <p:cNvGrpSpPr/>
          <p:nvPr/>
        </p:nvGrpSpPr>
        <p:grpSpPr>
          <a:xfrm>
            <a:off x="-44534" y="957030"/>
            <a:ext cx="6302358" cy="6858000"/>
            <a:chOff x="161224" y="820842"/>
            <a:chExt cx="6302358" cy="685800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097FD8F-E0C3-5B46-85EB-3D3DCF97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61224" y="820842"/>
              <a:ext cx="6302358" cy="6858000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8592D1F-399D-8944-B809-0681EE8EC2B6}"/>
                </a:ext>
              </a:extLst>
            </p:cNvPr>
            <p:cNvSpPr/>
            <p:nvPr/>
          </p:nvSpPr>
          <p:spPr>
            <a:xfrm>
              <a:off x="754060" y="4604521"/>
              <a:ext cx="1983926" cy="1478605"/>
            </a:xfrm>
            <a:prstGeom prst="roundRect">
              <a:avLst/>
            </a:prstGeom>
            <a:solidFill>
              <a:schemeClr val="bg1">
                <a:alpha val="7153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98A0CD-7A11-324C-A586-44BFDE6490DF}"/>
                </a:ext>
              </a:extLst>
            </p:cNvPr>
            <p:cNvSpPr txBox="1"/>
            <p:nvPr/>
          </p:nvSpPr>
          <p:spPr>
            <a:xfrm>
              <a:off x="767517" y="4683211"/>
              <a:ext cx="20635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RECOGNITION</a:t>
              </a:r>
              <a:endParaRPr lang="en-US" dirty="0">
                <a:solidFill>
                  <a:srgbClr val="002060"/>
                </a:solidFill>
              </a:endParaRPr>
            </a:p>
            <a:p>
              <a:r>
                <a:rPr lang="en-US" sz="1200" dirty="0"/>
                <a:t>Awareness of the signs and symptoms of TBI, and the identification of an individual who needs care following a brain injury.</a:t>
              </a:r>
            </a:p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3021D4-8940-9F4F-A418-F9145B1D5267}"/>
              </a:ext>
            </a:extLst>
          </p:cNvPr>
          <p:cNvGrpSpPr/>
          <p:nvPr/>
        </p:nvGrpSpPr>
        <p:grpSpPr>
          <a:xfrm>
            <a:off x="-816295" y="-1658342"/>
            <a:ext cx="6866415" cy="6858000"/>
            <a:chOff x="-122184" y="-1795959"/>
            <a:chExt cx="6866415" cy="6858000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3800C25-A973-2848-9221-E2CD103DD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-122184" y="-1795959"/>
              <a:ext cx="6866415" cy="68580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3BA3671-F02E-C74C-B780-7F8C8C813638}"/>
                </a:ext>
              </a:extLst>
            </p:cNvPr>
            <p:cNvSpPr/>
            <p:nvPr/>
          </p:nvSpPr>
          <p:spPr>
            <a:xfrm>
              <a:off x="1043606" y="1967812"/>
              <a:ext cx="1928476" cy="1574800"/>
            </a:xfrm>
            <a:prstGeom prst="roundRect">
              <a:avLst/>
            </a:prstGeom>
            <a:solidFill>
              <a:schemeClr val="bg1">
                <a:alpha val="7153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133D99-4E7A-2247-BD5C-539CCE82BF38}"/>
                </a:ext>
              </a:extLst>
            </p:cNvPr>
            <p:cNvSpPr txBox="1"/>
            <p:nvPr/>
          </p:nvSpPr>
          <p:spPr>
            <a:xfrm>
              <a:off x="1100337" y="2014148"/>
              <a:ext cx="19284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CLASSIFICATION</a:t>
              </a:r>
              <a:endParaRPr lang="en-US" dirty="0">
                <a:solidFill>
                  <a:srgbClr val="002060"/>
                </a:solidFill>
              </a:endParaRPr>
            </a:p>
            <a:p>
              <a:r>
                <a:rPr lang="en-US" sz="1200" dirty="0"/>
                <a:t>Assessment of the nature and severity of a TBI to inform diagnosis, prognosis, and treatment. Includes reassessment as a person’s condition evolves.</a:t>
              </a:r>
            </a:p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D9B1E9-0772-2249-BD80-431773F1CBAB}"/>
              </a:ext>
            </a:extLst>
          </p:cNvPr>
          <p:cNvGrpSpPr/>
          <p:nvPr/>
        </p:nvGrpSpPr>
        <p:grpSpPr>
          <a:xfrm>
            <a:off x="1580434" y="-3459654"/>
            <a:ext cx="7401286" cy="6858000"/>
            <a:chOff x="2068189" y="-3577483"/>
            <a:chExt cx="7401286" cy="6858000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85CE580-C740-4242-AA9A-9BE1962ED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2068189" y="-3577483"/>
              <a:ext cx="7401286" cy="6858000"/>
            </a:xfrm>
            <a:prstGeom prst="rect">
              <a:avLst/>
            </a:prstGeom>
          </p:spPr>
        </p:pic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941D2571-666F-AA4C-AE88-787BA5A12AF4}"/>
                </a:ext>
              </a:extLst>
            </p:cNvPr>
            <p:cNvSpPr/>
            <p:nvPr/>
          </p:nvSpPr>
          <p:spPr>
            <a:xfrm>
              <a:off x="3623714" y="649848"/>
              <a:ext cx="2366160" cy="1478605"/>
            </a:xfrm>
            <a:prstGeom prst="roundRect">
              <a:avLst/>
            </a:prstGeom>
            <a:solidFill>
              <a:schemeClr val="bg1">
                <a:alpha val="7153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649E9C-AF51-CB4E-B1F0-77C5E1B06949}"/>
                </a:ext>
              </a:extLst>
            </p:cNvPr>
            <p:cNvSpPr txBox="1"/>
            <p:nvPr/>
          </p:nvSpPr>
          <p:spPr>
            <a:xfrm>
              <a:off x="3627969" y="725612"/>
              <a:ext cx="237491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FOLLOW-UP</a:t>
              </a:r>
              <a:endParaRPr lang="en-US" dirty="0">
                <a:solidFill>
                  <a:srgbClr val="002060"/>
                </a:solidFill>
              </a:endParaRPr>
            </a:p>
            <a:p>
              <a:r>
                <a:rPr lang="en-US" sz="1200" dirty="0"/>
                <a:t>Continued engagement with the care system to identify and address ongoing and emerging needs, including provision of community-based support services.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CAE1D8-426B-9540-AB29-EAE756EB3888}"/>
              </a:ext>
            </a:extLst>
          </p:cNvPr>
          <p:cNvGrpSpPr/>
          <p:nvPr/>
        </p:nvGrpSpPr>
        <p:grpSpPr>
          <a:xfrm>
            <a:off x="3073733" y="-3691133"/>
            <a:ext cx="7033065" cy="6858000"/>
            <a:chOff x="3018884" y="-3696603"/>
            <a:chExt cx="7033065" cy="6858000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C71FC94-2517-134E-8966-C8CF7DCCA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018884" y="-3696603"/>
              <a:ext cx="7033065" cy="6858000"/>
            </a:xfrm>
            <a:prstGeom prst="rect">
              <a:avLst/>
            </a:prstGeom>
          </p:spPr>
        </p:pic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6E4BE2F-DB15-E24A-B018-DEE409EF4615}"/>
                </a:ext>
              </a:extLst>
            </p:cNvPr>
            <p:cNvSpPr/>
            <p:nvPr/>
          </p:nvSpPr>
          <p:spPr>
            <a:xfrm>
              <a:off x="7800429" y="228387"/>
              <a:ext cx="1943661" cy="1478605"/>
            </a:xfrm>
            <a:prstGeom prst="roundRect">
              <a:avLst/>
            </a:prstGeom>
            <a:solidFill>
              <a:schemeClr val="bg1">
                <a:alpha val="7153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B271DB-7F69-A64A-94AE-4ACFE486A5FC}"/>
                </a:ext>
              </a:extLst>
            </p:cNvPr>
            <p:cNvSpPr txBox="1"/>
            <p:nvPr/>
          </p:nvSpPr>
          <p:spPr>
            <a:xfrm>
              <a:off x="7778730" y="260421"/>
              <a:ext cx="20743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RECOVERY AND </a:t>
              </a:r>
              <a:endParaRPr lang="en-US" dirty="0">
                <a:solidFill>
                  <a:srgbClr val="002060"/>
                </a:solidFill>
              </a:endParaRPr>
            </a:p>
            <a:p>
              <a:r>
                <a:rPr lang="en-US" b="1" dirty="0">
                  <a:solidFill>
                    <a:srgbClr val="002060"/>
                  </a:solidFill>
                </a:rPr>
                <a:t>REINTEGRATION</a:t>
              </a:r>
              <a:endParaRPr lang="en-US" dirty="0">
                <a:solidFill>
                  <a:srgbClr val="002060"/>
                </a:solidFill>
              </a:endParaRPr>
            </a:p>
            <a:p>
              <a:r>
                <a:rPr lang="en-US" sz="1200" dirty="0"/>
                <a:t>Recovery of function to the greatest extent possible, including return to family, community, work, or school.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F26506-77D1-044B-82E1-05CE50F5C6E8}"/>
              </a:ext>
            </a:extLst>
          </p:cNvPr>
          <p:cNvGrpSpPr/>
          <p:nvPr/>
        </p:nvGrpSpPr>
        <p:grpSpPr>
          <a:xfrm>
            <a:off x="8617565" y="1740081"/>
            <a:ext cx="3548852" cy="2693838"/>
            <a:chOff x="9284843" y="1962506"/>
            <a:chExt cx="3548852" cy="2693838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1A80E8E-AB10-9E48-A9EC-639041C72312}"/>
                </a:ext>
              </a:extLst>
            </p:cNvPr>
            <p:cNvSpPr/>
            <p:nvPr/>
          </p:nvSpPr>
          <p:spPr>
            <a:xfrm>
              <a:off x="9617561" y="2065505"/>
              <a:ext cx="3127535" cy="259083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A533E4-FA7F-A246-A3E5-40B038FE23FD}"/>
                </a:ext>
              </a:extLst>
            </p:cNvPr>
            <p:cNvSpPr txBox="1"/>
            <p:nvPr/>
          </p:nvSpPr>
          <p:spPr>
            <a:xfrm>
              <a:off x="9799021" y="2137789"/>
              <a:ext cx="303467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For many, the journey is not continuous or smooth. </a:t>
              </a:r>
              <a:endParaRPr lang="en-US" dirty="0"/>
            </a:p>
            <a:p>
              <a:r>
                <a:rPr lang="en-US" sz="1200" dirty="0"/>
                <a:t>There can be bio-psycho-socio-ecological factors leading to:</a:t>
              </a:r>
            </a:p>
            <a:p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A missed or delayed diagnosis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Difficulty accessing specialized care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Loss of access to care over time</a:t>
              </a:r>
            </a:p>
            <a:p>
              <a:endParaRPr lang="en-US" sz="1200" dirty="0"/>
            </a:p>
            <a:p>
              <a:r>
                <a:rPr lang="en-US" sz="1200" dirty="0"/>
                <a:t>Some people who experience chronic symptoms will need long-term services and supports.</a:t>
              </a: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A02D72AE-A908-D94C-9912-21278C5D9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284843" y="1962506"/>
              <a:ext cx="606218" cy="582796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1F1A49-B3DF-9341-B70F-FC9C99C33B5E}"/>
              </a:ext>
            </a:extLst>
          </p:cNvPr>
          <p:cNvGrpSpPr/>
          <p:nvPr/>
        </p:nvGrpSpPr>
        <p:grpSpPr>
          <a:xfrm>
            <a:off x="3423944" y="3330983"/>
            <a:ext cx="2744229" cy="2635219"/>
            <a:chOff x="3423944" y="3330983"/>
            <a:chExt cx="2744229" cy="263521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955CD26-9006-0A47-A4D1-5F7EB2927FEE}"/>
                </a:ext>
              </a:extLst>
            </p:cNvPr>
            <p:cNvSpPr/>
            <p:nvPr/>
          </p:nvSpPr>
          <p:spPr>
            <a:xfrm>
              <a:off x="4431052" y="4236852"/>
              <a:ext cx="1700050" cy="1478605"/>
            </a:xfrm>
            <a:prstGeom prst="roundRect">
              <a:avLst/>
            </a:prstGeom>
            <a:solidFill>
              <a:schemeClr val="bg1">
                <a:alpha val="7153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2EDF74-E5BF-4C49-8D4A-01D2E18CA6D2}"/>
                </a:ext>
              </a:extLst>
            </p:cNvPr>
            <p:cNvSpPr txBox="1"/>
            <p:nvPr/>
          </p:nvSpPr>
          <p:spPr>
            <a:xfrm>
              <a:off x="4462534" y="4211876"/>
              <a:ext cx="1705639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ACUTE CARE</a:t>
              </a:r>
              <a:endParaRPr lang="en-US" dirty="0">
                <a:solidFill>
                  <a:srgbClr val="002060"/>
                </a:solidFill>
              </a:endParaRPr>
            </a:p>
            <a:p>
              <a:r>
                <a:rPr lang="en-US" sz="1200" dirty="0"/>
                <a:t>Medical interventions to stabilize a person’s health condition after a TBI, and to mitigate ongoing damage resulting from a TBI.</a:t>
              </a:r>
            </a:p>
            <a:p>
              <a:endParaRPr lang="en-US" dirty="0"/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83C6653D-3FE7-284F-A235-A3845350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423944" y="3330983"/>
              <a:ext cx="1167372" cy="163301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DAA560-1B35-F240-92B5-C4E6510DF2DA}"/>
              </a:ext>
            </a:extLst>
          </p:cNvPr>
          <p:cNvGrpSpPr/>
          <p:nvPr/>
        </p:nvGrpSpPr>
        <p:grpSpPr>
          <a:xfrm>
            <a:off x="3177489" y="-1425933"/>
            <a:ext cx="5729175" cy="6858000"/>
            <a:chOff x="3157580" y="-1417643"/>
            <a:chExt cx="5729175" cy="6858000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E4CE202-E7E8-1246-A724-2F750FCF4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3157580" y="-1417643"/>
              <a:ext cx="5729175" cy="6858000"/>
            </a:xfrm>
            <a:prstGeom prst="rect">
              <a:avLst/>
            </a:prstGeom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4C0BEA1-2FAB-6D4F-892B-C60CE0A3BF94}"/>
                </a:ext>
              </a:extLst>
            </p:cNvPr>
            <p:cNvSpPr/>
            <p:nvPr/>
          </p:nvSpPr>
          <p:spPr>
            <a:xfrm>
              <a:off x="6498114" y="3462029"/>
              <a:ext cx="1860348" cy="1478605"/>
            </a:xfrm>
            <a:prstGeom prst="roundRect">
              <a:avLst/>
            </a:prstGeom>
            <a:solidFill>
              <a:schemeClr val="bg1">
                <a:alpha val="7153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4CDBB1-9E2D-E741-B4CE-E655C151120E}"/>
                </a:ext>
              </a:extLst>
            </p:cNvPr>
            <p:cNvSpPr txBox="1"/>
            <p:nvPr/>
          </p:nvSpPr>
          <p:spPr>
            <a:xfrm>
              <a:off x="6502657" y="3555001"/>
              <a:ext cx="186034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REHABILITATION</a:t>
              </a:r>
              <a:endParaRPr lang="en-US" dirty="0">
                <a:solidFill>
                  <a:srgbClr val="002060"/>
                </a:solidFill>
              </a:endParaRPr>
            </a:p>
            <a:p>
              <a:r>
                <a:rPr lang="en-US" sz="1200" dirty="0"/>
                <a:t>Interventions aimed at improving a person’s physical, cognitive, and psychosocial functions and quality of life after a TBI.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6459</TotalTime>
  <Words>203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Teat</dc:creator>
  <cp:lastModifiedBy>Bowman, Katherine</cp:lastModifiedBy>
  <cp:revision>12</cp:revision>
  <dcterms:created xsi:type="dcterms:W3CDTF">2022-01-07T18:48:52Z</dcterms:created>
  <dcterms:modified xsi:type="dcterms:W3CDTF">2022-02-03T19:40:20Z</dcterms:modified>
</cp:coreProperties>
</file>